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83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notesSlides/notesSlide12.xml" ContentType="application/vnd.openxmlformats-officedocument.presentationml.notesSlide+xml"/>
  <Override PartName="/ppt/slides/slide79.xml" ContentType="application/vnd.openxmlformats-officedocument.presentationml.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68.xml" ContentType="application/vnd.openxmlformats-officedocument.presentationml.slide+xml"/>
  <Override PartName="/ppt/slides/slide77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s/slide7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s/slide71.xml" ContentType="application/vnd.openxmlformats-officedocument.presentationml.slide+xml"/>
  <Override PartName="/ppt/slides/slide80.xml" ContentType="application/vnd.openxmlformats-officedocument.presentationml.slide+xml"/>
  <Override PartName="/ppt/slides/slide82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notesSlides/notesSlide13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slides/slide78.xml" ContentType="application/vnd.openxmlformats-officedocument.presentationml.slide+xml"/>
  <Override PartName="/ppt/handoutMasters/handoutMaster1.xml" ContentType="application/vnd.openxmlformats-officedocument.presentationml.handoutMaster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85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9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9" r:id="rId1"/>
  </p:sldMasterIdLst>
  <p:notesMasterIdLst>
    <p:notesMasterId r:id="rId87"/>
  </p:notesMasterIdLst>
  <p:handoutMasterIdLst>
    <p:handoutMasterId r:id="rId88"/>
  </p:handoutMasterIdLst>
  <p:sldIdLst>
    <p:sldId id="343" r:id="rId2"/>
    <p:sldId id="256" r:id="rId3"/>
    <p:sldId id="330" r:id="rId4"/>
    <p:sldId id="342" r:id="rId5"/>
    <p:sldId id="331" r:id="rId6"/>
    <p:sldId id="332" r:id="rId7"/>
    <p:sldId id="333" r:id="rId8"/>
    <p:sldId id="334" r:id="rId9"/>
    <p:sldId id="335" r:id="rId10"/>
    <p:sldId id="336" r:id="rId11"/>
    <p:sldId id="337" r:id="rId12"/>
    <p:sldId id="338" r:id="rId13"/>
    <p:sldId id="339" r:id="rId14"/>
    <p:sldId id="340" r:id="rId15"/>
    <p:sldId id="341" r:id="rId16"/>
    <p:sldId id="258" r:id="rId17"/>
    <p:sldId id="260" r:id="rId18"/>
    <p:sldId id="259" r:id="rId19"/>
    <p:sldId id="261" r:id="rId20"/>
    <p:sldId id="262" r:id="rId21"/>
    <p:sldId id="263" r:id="rId22"/>
    <p:sldId id="265" r:id="rId23"/>
    <p:sldId id="266" r:id="rId24"/>
    <p:sldId id="267" r:id="rId25"/>
    <p:sldId id="264" r:id="rId26"/>
    <p:sldId id="268" r:id="rId27"/>
    <p:sldId id="269" r:id="rId28"/>
    <p:sldId id="257" r:id="rId29"/>
    <p:sldId id="271" r:id="rId30"/>
    <p:sldId id="272" r:id="rId31"/>
    <p:sldId id="302" r:id="rId32"/>
    <p:sldId id="273" r:id="rId33"/>
    <p:sldId id="274" r:id="rId34"/>
    <p:sldId id="275" r:id="rId35"/>
    <p:sldId id="276" r:id="rId36"/>
    <p:sldId id="277" r:id="rId37"/>
    <p:sldId id="278" r:id="rId38"/>
    <p:sldId id="279" r:id="rId39"/>
    <p:sldId id="280" r:id="rId40"/>
    <p:sldId id="281" r:id="rId41"/>
    <p:sldId id="282" r:id="rId42"/>
    <p:sldId id="283" r:id="rId43"/>
    <p:sldId id="284" r:id="rId44"/>
    <p:sldId id="285" r:id="rId45"/>
    <p:sldId id="286" r:id="rId46"/>
    <p:sldId id="287" r:id="rId47"/>
    <p:sldId id="288" r:id="rId48"/>
    <p:sldId id="289" r:id="rId49"/>
    <p:sldId id="290" r:id="rId50"/>
    <p:sldId id="291" r:id="rId51"/>
    <p:sldId id="292" r:id="rId52"/>
    <p:sldId id="293" r:id="rId53"/>
    <p:sldId id="294" r:id="rId54"/>
    <p:sldId id="295" r:id="rId55"/>
    <p:sldId id="297" r:id="rId56"/>
    <p:sldId id="298" r:id="rId57"/>
    <p:sldId id="299" r:id="rId58"/>
    <p:sldId id="300" r:id="rId59"/>
    <p:sldId id="301" r:id="rId60"/>
    <p:sldId id="303" r:id="rId61"/>
    <p:sldId id="304" r:id="rId62"/>
    <p:sldId id="305" r:id="rId63"/>
    <p:sldId id="306" r:id="rId64"/>
    <p:sldId id="308" r:id="rId65"/>
    <p:sldId id="309" r:id="rId66"/>
    <p:sldId id="310" r:id="rId67"/>
    <p:sldId id="311" r:id="rId68"/>
    <p:sldId id="312" r:id="rId69"/>
    <p:sldId id="313" r:id="rId70"/>
    <p:sldId id="314" r:id="rId71"/>
    <p:sldId id="315" r:id="rId72"/>
    <p:sldId id="316" r:id="rId73"/>
    <p:sldId id="317" r:id="rId74"/>
    <p:sldId id="318" r:id="rId75"/>
    <p:sldId id="319" r:id="rId76"/>
    <p:sldId id="320" r:id="rId77"/>
    <p:sldId id="321" r:id="rId78"/>
    <p:sldId id="322" r:id="rId79"/>
    <p:sldId id="323" r:id="rId80"/>
    <p:sldId id="324" r:id="rId81"/>
    <p:sldId id="325" r:id="rId82"/>
    <p:sldId id="326" r:id="rId83"/>
    <p:sldId id="327" r:id="rId84"/>
    <p:sldId id="328" r:id="rId85"/>
    <p:sldId id="329" r:id="rId86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26" d="100"/>
          <a:sy n="126" d="100"/>
        </p:scale>
        <p:origin x="-732" y="5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handoutMaster" Target="handoutMasters/handoutMaster1.xml"/><Relationship Id="rId9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endParaRPr lang="en-US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endParaRPr lang="en-US"/>
          </a:p>
        </p:txBody>
      </p:sp>
      <p:sp>
        <p:nvSpPr>
          <p:cNvPr id="614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endParaRPr lang="en-US"/>
          </a:p>
        </p:txBody>
      </p:sp>
      <p:sp>
        <p:nvSpPr>
          <p:cNvPr id="614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fld id="{C281AD50-9B23-440C-877F-2C37DF5E88FB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endParaRPr lang="en-US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endParaRPr lang="en-US"/>
          </a:p>
        </p:txBody>
      </p:sp>
      <p:sp>
        <p:nvSpPr>
          <p:cNvPr id="41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endParaRPr lang="en-US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fld id="{1D3010F9-00BE-48C1-ACAF-384778B1002F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DBF8C92-27EF-43A5-AC77-82E3AB0B5848}" type="slidenum">
              <a:rPr lang="en-US"/>
              <a:pPr/>
              <a:t>28</a:t>
            </a:fld>
            <a:endParaRPr lang="en-US"/>
          </a:p>
        </p:txBody>
      </p:sp>
      <p:sp>
        <p:nvSpPr>
          <p:cNvPr id="5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EB6B2A1-2E3C-461C-8F28-BF450EAD01AA}" type="slidenum">
              <a:rPr lang="en-US"/>
              <a:pPr/>
              <a:t>47</a:t>
            </a:fld>
            <a:endParaRPr lang="en-US"/>
          </a:p>
        </p:txBody>
      </p:sp>
      <p:sp>
        <p:nvSpPr>
          <p:cNvPr id="94210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1" hangingPunct="1"/>
            <a:fld id="{10935CAF-A0CD-4398-BC52-4B108892128D}" type="slidenum">
              <a:rPr lang="en-US" sz="1200">
                <a:ea typeface="ＭＳ Ｐゴシック" pitchFamily="-65" charset="-128"/>
              </a:rPr>
              <a:pPr algn="r" eaLnBrk="1" hangingPunct="1"/>
              <a:t>47</a:t>
            </a:fld>
            <a:endParaRPr lang="en-US" sz="1200">
              <a:ea typeface="ＭＳ Ｐゴシック" pitchFamily="-65" charset="-128"/>
            </a:endParaRPr>
          </a:p>
        </p:txBody>
      </p:sp>
      <p:sp>
        <p:nvSpPr>
          <p:cNvPr id="942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21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59379E7-139C-45CE-BC1F-DE51C47C416E}" type="slidenum">
              <a:rPr lang="en-US"/>
              <a:pPr/>
              <a:t>48</a:t>
            </a:fld>
            <a:endParaRPr lang="en-US"/>
          </a:p>
        </p:txBody>
      </p:sp>
      <p:sp>
        <p:nvSpPr>
          <p:cNvPr id="96258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1" hangingPunct="1"/>
            <a:fld id="{974D2E09-849D-422B-80C2-1678FE922975}" type="slidenum">
              <a:rPr lang="en-US" sz="1200">
                <a:ea typeface="ＭＳ Ｐゴシック" pitchFamily="-65" charset="-128"/>
              </a:rPr>
              <a:pPr algn="r" eaLnBrk="1" hangingPunct="1"/>
              <a:t>48</a:t>
            </a:fld>
            <a:endParaRPr lang="en-US" sz="1200">
              <a:ea typeface="ＭＳ Ｐゴシック" pitchFamily="-65" charset="-128"/>
            </a:endParaRPr>
          </a:p>
        </p:txBody>
      </p:sp>
      <p:sp>
        <p:nvSpPr>
          <p:cNvPr id="962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6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36D01AA-6A2C-402E-A874-BCAE7953FE2C}" type="slidenum">
              <a:rPr lang="en-US"/>
              <a:pPr/>
              <a:t>49</a:t>
            </a:fld>
            <a:endParaRPr lang="en-US"/>
          </a:p>
        </p:txBody>
      </p:sp>
      <p:sp>
        <p:nvSpPr>
          <p:cNvPr id="98306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1" hangingPunct="1"/>
            <a:fld id="{51C87D9C-42CF-4CC5-938C-FC48FACD1FE8}" type="slidenum">
              <a:rPr lang="en-US" sz="1200">
                <a:ea typeface="ＭＳ Ｐゴシック" pitchFamily="-65" charset="-128"/>
              </a:rPr>
              <a:pPr algn="r" eaLnBrk="1" hangingPunct="1"/>
              <a:t>49</a:t>
            </a:fld>
            <a:endParaRPr lang="en-US" sz="1200">
              <a:ea typeface="ＭＳ Ｐゴシック" pitchFamily="-65" charset="-128"/>
            </a:endParaRPr>
          </a:p>
        </p:txBody>
      </p:sp>
      <p:sp>
        <p:nvSpPr>
          <p:cNvPr id="983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830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7380D0C-599C-42B8-956D-007A7B96F03B}" type="slidenum">
              <a:rPr lang="en-US"/>
              <a:pPr/>
              <a:t>50</a:t>
            </a:fld>
            <a:endParaRPr lang="en-US"/>
          </a:p>
        </p:txBody>
      </p:sp>
      <p:sp>
        <p:nvSpPr>
          <p:cNvPr id="100354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1" hangingPunct="1"/>
            <a:fld id="{9EABE206-6205-4B38-B428-C5A2952A25FE}" type="slidenum">
              <a:rPr lang="en-US" sz="1200">
                <a:ea typeface="ＭＳ Ｐゴシック" pitchFamily="-65" charset="-128"/>
              </a:rPr>
              <a:pPr algn="r" eaLnBrk="1" hangingPunct="1"/>
              <a:t>50</a:t>
            </a:fld>
            <a:endParaRPr lang="en-US" sz="1200">
              <a:ea typeface="ＭＳ Ｐゴシック" pitchFamily="-65" charset="-128"/>
            </a:endParaRPr>
          </a:p>
        </p:txBody>
      </p:sp>
      <p:sp>
        <p:nvSpPr>
          <p:cNvPr id="1003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87A5337-930E-4706-828E-75ED30E50C42}" type="slidenum">
              <a:rPr lang="en-US"/>
              <a:pPr/>
              <a:t>51</a:t>
            </a:fld>
            <a:endParaRPr lang="en-US"/>
          </a:p>
        </p:txBody>
      </p:sp>
      <p:sp>
        <p:nvSpPr>
          <p:cNvPr id="102402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1" hangingPunct="1"/>
            <a:fld id="{DE883AF8-5465-4BD4-B928-A55FD59FA6EC}" type="slidenum">
              <a:rPr lang="en-US" sz="1200">
                <a:ea typeface="ＭＳ Ｐゴシック" pitchFamily="-65" charset="-128"/>
              </a:rPr>
              <a:pPr algn="r" eaLnBrk="1" hangingPunct="1"/>
              <a:t>51</a:t>
            </a:fld>
            <a:endParaRPr lang="en-US" sz="1200">
              <a:ea typeface="ＭＳ Ｐゴシック" pitchFamily="-65" charset="-128"/>
            </a:endParaRPr>
          </a:p>
        </p:txBody>
      </p:sp>
      <p:sp>
        <p:nvSpPr>
          <p:cNvPr id="1024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5768126-A9FC-4D86-94A2-A1FFCDB0CF54}" type="slidenum">
              <a:rPr lang="en-US"/>
              <a:pPr/>
              <a:t>85</a:t>
            </a:fld>
            <a:endParaRPr lang="en-US"/>
          </a:p>
        </p:txBody>
      </p:sp>
      <p:sp>
        <p:nvSpPr>
          <p:cNvPr id="141314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1" hangingPunct="1"/>
            <a:fld id="{2D58A841-DFAD-4889-A032-F9B63D686365}" type="slidenum">
              <a:rPr lang="en-US" sz="1200">
                <a:ea typeface="ＭＳ Ｐゴシック" pitchFamily="-65" charset="-128"/>
              </a:rPr>
              <a:pPr algn="r" eaLnBrk="1" hangingPunct="1"/>
              <a:t>85</a:t>
            </a:fld>
            <a:endParaRPr lang="en-US" sz="1200">
              <a:ea typeface="ＭＳ Ｐゴシック" pitchFamily="-65" charset="-128"/>
            </a:endParaRPr>
          </a:p>
        </p:txBody>
      </p:sp>
      <p:sp>
        <p:nvSpPr>
          <p:cNvPr id="141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131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D2A054-1DAC-49CB-9E80-100016FA9CB1}" type="slidenum">
              <a:rPr lang="en-US"/>
              <a:pPr/>
              <a:t>29</a:t>
            </a:fld>
            <a:endParaRPr lang="en-US"/>
          </a:p>
        </p:txBody>
      </p:sp>
      <p:sp>
        <p:nvSpPr>
          <p:cNvPr id="68610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1" hangingPunct="1"/>
            <a:fld id="{F7E8E2E4-623A-44E9-AD3F-E82F100CC00F}" type="slidenum">
              <a:rPr lang="en-US" sz="1200">
                <a:ea typeface="ＭＳ Ｐゴシック" pitchFamily="-65" charset="-128"/>
              </a:rPr>
              <a:pPr algn="r" eaLnBrk="1" hangingPunct="1"/>
              <a:t>29</a:t>
            </a:fld>
            <a:endParaRPr lang="en-US" sz="1200">
              <a:ea typeface="ＭＳ Ｐゴシック" pitchFamily="-65" charset="-128"/>
            </a:endParaRPr>
          </a:p>
        </p:txBody>
      </p:sp>
      <p:sp>
        <p:nvSpPr>
          <p:cNvPr id="686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A14B78D-C65D-43FE-9217-905D4E504727}" type="slidenum">
              <a:rPr lang="en-US"/>
              <a:pPr/>
              <a:t>30</a:t>
            </a:fld>
            <a:endParaRPr lang="en-US"/>
          </a:p>
        </p:txBody>
      </p:sp>
      <p:sp>
        <p:nvSpPr>
          <p:cNvPr id="70658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1" hangingPunct="1"/>
            <a:fld id="{0F3014E7-E2C3-4638-B41D-52114C92B9A3}" type="slidenum">
              <a:rPr lang="en-US" sz="1200">
                <a:ea typeface="ＭＳ Ｐゴシック" pitchFamily="-65" charset="-128"/>
              </a:rPr>
              <a:pPr algn="r" eaLnBrk="1" hangingPunct="1"/>
              <a:t>30</a:t>
            </a:fld>
            <a:endParaRPr lang="en-US" sz="1200">
              <a:ea typeface="ＭＳ Ｐゴシック" pitchFamily="-65" charset="-128"/>
            </a:endParaRPr>
          </a:p>
        </p:txBody>
      </p:sp>
      <p:sp>
        <p:nvSpPr>
          <p:cNvPr id="706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6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4B758FB-841D-4D47-AC35-F1A901A3125D}" type="slidenum">
              <a:rPr lang="en-US"/>
              <a:pPr/>
              <a:t>39</a:t>
            </a:fld>
            <a:endParaRPr lang="en-US"/>
          </a:p>
        </p:txBody>
      </p:sp>
      <p:sp>
        <p:nvSpPr>
          <p:cNvPr id="79874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1" hangingPunct="1"/>
            <a:fld id="{B3FE8A39-E4A2-45D7-B1F0-53C498479B2F}" type="slidenum">
              <a:rPr lang="en-US" sz="1200">
                <a:ea typeface="ＭＳ Ｐゴシック" pitchFamily="-65" charset="-128"/>
              </a:rPr>
              <a:pPr algn="r" eaLnBrk="1" hangingPunct="1"/>
              <a:t>39</a:t>
            </a:fld>
            <a:endParaRPr lang="en-US" sz="1200">
              <a:ea typeface="ＭＳ Ｐゴシック" pitchFamily="-65" charset="-128"/>
            </a:endParaRPr>
          </a:p>
        </p:txBody>
      </p:sp>
      <p:sp>
        <p:nvSpPr>
          <p:cNvPr id="79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A7B1C7A-F52D-48E5-879D-52B2DE57FC1C}" type="slidenum">
              <a:rPr lang="en-US"/>
              <a:pPr/>
              <a:t>40</a:t>
            </a:fld>
            <a:endParaRPr lang="en-US"/>
          </a:p>
        </p:txBody>
      </p:sp>
      <p:sp>
        <p:nvSpPr>
          <p:cNvPr id="81922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1" hangingPunct="1"/>
            <a:fld id="{D60F6925-F9A7-4178-ACF2-5461134DEC0C}" type="slidenum">
              <a:rPr lang="en-US" sz="1200">
                <a:ea typeface="ＭＳ Ｐゴシック" pitchFamily="-65" charset="-128"/>
              </a:rPr>
              <a:pPr algn="r" eaLnBrk="1" hangingPunct="1"/>
              <a:t>40</a:t>
            </a:fld>
            <a:endParaRPr lang="en-US" sz="1200">
              <a:ea typeface="ＭＳ Ｐゴシック" pitchFamily="-65" charset="-128"/>
            </a:endParaRPr>
          </a:p>
        </p:txBody>
      </p:sp>
      <p:sp>
        <p:nvSpPr>
          <p:cNvPr id="819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C67CCB3-A854-4BD4-9DF2-ACD8B6B20FFB}" type="slidenum">
              <a:rPr lang="en-US"/>
              <a:pPr/>
              <a:t>43</a:t>
            </a:fld>
            <a:endParaRPr lang="en-US"/>
          </a:p>
        </p:txBody>
      </p:sp>
      <p:sp>
        <p:nvSpPr>
          <p:cNvPr id="86018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1" hangingPunct="1"/>
            <a:fld id="{7411CCCE-1025-4ED1-AA26-6CE2D7F365A2}" type="slidenum">
              <a:rPr lang="en-US" sz="1200">
                <a:ea typeface="ＭＳ Ｐゴシック" pitchFamily="-65" charset="-128"/>
              </a:rPr>
              <a:pPr algn="r" eaLnBrk="1" hangingPunct="1"/>
              <a:t>43</a:t>
            </a:fld>
            <a:endParaRPr lang="en-US" sz="1200">
              <a:ea typeface="ＭＳ Ｐゴシック" pitchFamily="-65" charset="-128"/>
            </a:endParaRPr>
          </a:p>
        </p:txBody>
      </p:sp>
      <p:sp>
        <p:nvSpPr>
          <p:cNvPr id="860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2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D00DD30-026A-4DF5-B3AA-BE1821C9646A}" type="slidenum">
              <a:rPr lang="en-US"/>
              <a:pPr/>
              <a:t>44</a:t>
            </a:fld>
            <a:endParaRPr lang="en-US"/>
          </a:p>
        </p:txBody>
      </p:sp>
      <p:sp>
        <p:nvSpPr>
          <p:cNvPr id="88066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1" hangingPunct="1"/>
            <a:fld id="{14E45AF4-DBCF-4E82-BDBC-76EA77284623}" type="slidenum">
              <a:rPr lang="en-US" sz="1200">
                <a:ea typeface="ＭＳ Ｐゴシック" pitchFamily="-65" charset="-128"/>
              </a:rPr>
              <a:pPr algn="r" eaLnBrk="1" hangingPunct="1"/>
              <a:t>44</a:t>
            </a:fld>
            <a:endParaRPr lang="en-US" sz="1200">
              <a:ea typeface="ＭＳ Ｐゴシック" pitchFamily="-65" charset="-128"/>
            </a:endParaRPr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62ED351-A20D-404A-9C3B-2F57F388A35A}" type="slidenum">
              <a:rPr lang="en-US"/>
              <a:pPr/>
              <a:t>45</a:t>
            </a:fld>
            <a:endParaRPr lang="en-US"/>
          </a:p>
        </p:txBody>
      </p:sp>
      <p:sp>
        <p:nvSpPr>
          <p:cNvPr id="90114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1" hangingPunct="1"/>
            <a:fld id="{866BC422-DA5E-4472-B229-FD56F5BD4B9D}" type="slidenum">
              <a:rPr lang="en-US" sz="1200">
                <a:ea typeface="ＭＳ Ｐゴシック" pitchFamily="-65" charset="-128"/>
              </a:rPr>
              <a:pPr algn="r" eaLnBrk="1" hangingPunct="1"/>
              <a:t>45</a:t>
            </a:fld>
            <a:endParaRPr lang="en-US" sz="1200">
              <a:ea typeface="ＭＳ Ｐゴシック" pitchFamily="-65" charset="-128"/>
            </a:endParaRPr>
          </a:p>
        </p:txBody>
      </p:sp>
      <p:sp>
        <p:nvSpPr>
          <p:cNvPr id="901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6B19D06-ECC1-4660-9635-88C29A359869}" type="slidenum">
              <a:rPr lang="en-US"/>
              <a:pPr/>
              <a:t>46</a:t>
            </a:fld>
            <a:endParaRPr lang="en-US"/>
          </a:p>
        </p:txBody>
      </p:sp>
      <p:sp>
        <p:nvSpPr>
          <p:cNvPr id="92162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1" hangingPunct="1"/>
            <a:fld id="{E7780FEB-5B90-4A1C-A262-690C2A01BD76}" type="slidenum">
              <a:rPr lang="en-US" sz="1200">
                <a:ea typeface="ＭＳ Ｐゴシック" pitchFamily="-65" charset="-128"/>
              </a:rPr>
              <a:pPr algn="r" eaLnBrk="1" hangingPunct="1"/>
              <a:t>46</a:t>
            </a:fld>
            <a:endParaRPr lang="en-US" sz="1200">
              <a:ea typeface="ＭＳ Ｐゴシック" pitchFamily="-65" charset="-128"/>
            </a:endParaRPr>
          </a:p>
        </p:txBody>
      </p:sp>
      <p:sp>
        <p:nvSpPr>
          <p:cNvPr id="921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914" name="Group 2"/>
          <p:cNvGrpSpPr>
            <a:grpSpLocks/>
          </p:cNvGrpSpPr>
          <p:nvPr/>
        </p:nvGrpSpPr>
        <p:grpSpPr bwMode="auto">
          <a:xfrm>
            <a:off x="3175" y="4267200"/>
            <a:ext cx="9140825" cy="2590800"/>
            <a:chOff x="2" y="2688"/>
            <a:chExt cx="5758" cy="1632"/>
          </a:xfrm>
        </p:grpSpPr>
        <p:sp>
          <p:nvSpPr>
            <p:cNvPr id="38915" name="Freeform 3"/>
            <p:cNvSpPr>
              <a:spLocks/>
            </p:cNvSpPr>
            <p:nvPr/>
          </p:nvSpPr>
          <p:spPr bwMode="hidden">
            <a:xfrm>
              <a:off x="2" y="2688"/>
              <a:ext cx="5758" cy="1632"/>
            </a:xfrm>
            <a:custGeom>
              <a:avLst/>
              <a:gdLst/>
              <a:ahLst/>
              <a:cxnLst>
                <a:cxn ang="0">
                  <a:pos x="5740" y="4316"/>
                </a:cxn>
                <a:cxn ang="0">
                  <a:pos x="0" y="4316"/>
                </a:cxn>
                <a:cxn ang="0">
                  <a:pos x="0" y="0"/>
                </a:cxn>
                <a:cxn ang="0">
                  <a:pos x="5740" y="0"/>
                </a:cxn>
                <a:cxn ang="0">
                  <a:pos x="5740" y="4316"/>
                </a:cxn>
                <a:cxn ang="0">
                  <a:pos x="5740" y="4316"/>
                </a:cxn>
              </a:cxnLst>
              <a:rect l="0" t="0" r="r" b="b"/>
              <a:pathLst>
                <a:path w="5740" h="4316">
                  <a:moveTo>
                    <a:pt x="5740" y="4316"/>
                  </a:moveTo>
                  <a:lnTo>
                    <a:pt x="0" y="4316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4316"/>
                  </a:lnTo>
                  <a:lnTo>
                    <a:pt x="5740" y="4316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chemeClr val="accent2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38916" name="Group 4"/>
            <p:cNvGrpSpPr>
              <a:grpSpLocks/>
            </p:cNvGrpSpPr>
            <p:nvPr userDrawn="1"/>
          </p:nvGrpSpPr>
          <p:grpSpPr bwMode="auto">
            <a:xfrm>
              <a:off x="3528" y="3715"/>
              <a:ext cx="792" cy="521"/>
              <a:chOff x="3527" y="3715"/>
              <a:chExt cx="792" cy="521"/>
            </a:xfrm>
          </p:grpSpPr>
          <p:sp>
            <p:nvSpPr>
              <p:cNvPr id="38917" name="Oval 5"/>
              <p:cNvSpPr>
                <a:spLocks noChangeArrowheads="1"/>
              </p:cNvSpPr>
              <p:nvPr/>
            </p:nvSpPr>
            <p:spPr bwMode="hidden">
              <a:xfrm>
                <a:off x="3686" y="3810"/>
                <a:ext cx="532" cy="327"/>
              </a:xfrm>
              <a:prstGeom prst="ellipse">
                <a:avLst/>
              </a:prstGeom>
              <a:gradFill rotWithShape="0">
                <a:gsLst>
                  <a:gs pos="0">
                    <a:schemeClr val="accent2"/>
                  </a:gs>
                  <a:gs pos="100000">
                    <a:schemeClr val="accent2">
                      <a:gamma/>
                      <a:shade val="90980"/>
                      <a:invGamma/>
                    </a:scheme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918" name="Oval 6"/>
              <p:cNvSpPr>
                <a:spLocks noChangeArrowheads="1"/>
              </p:cNvSpPr>
              <p:nvPr/>
            </p:nvSpPr>
            <p:spPr bwMode="hidden">
              <a:xfrm>
                <a:off x="3726" y="3840"/>
                <a:ext cx="452" cy="275"/>
              </a:xfrm>
              <a:prstGeom prst="ellipse">
                <a:avLst/>
              </a:prstGeom>
              <a:gradFill rotWithShape="0">
                <a:gsLst>
                  <a:gs pos="0">
                    <a:schemeClr val="accent2">
                      <a:gamma/>
                      <a:shade val="90980"/>
                      <a:invGamma/>
                    </a:schemeClr>
                  </a:gs>
                  <a:gs pos="100000">
                    <a:schemeClr val="accent2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919" name="Oval 7"/>
              <p:cNvSpPr>
                <a:spLocks noChangeArrowheads="1"/>
              </p:cNvSpPr>
              <p:nvPr/>
            </p:nvSpPr>
            <p:spPr bwMode="hidden">
              <a:xfrm>
                <a:off x="3782" y="3872"/>
                <a:ext cx="344" cy="207"/>
              </a:xfrm>
              <a:prstGeom prst="ellipse">
                <a:avLst/>
              </a:prstGeom>
              <a:gradFill rotWithShape="0">
                <a:gsLst>
                  <a:gs pos="0">
                    <a:schemeClr val="accent2"/>
                  </a:gs>
                  <a:gs pos="100000">
                    <a:schemeClr val="accent2">
                      <a:gamma/>
                      <a:shade val="94118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920" name="Oval 8"/>
              <p:cNvSpPr>
                <a:spLocks noChangeArrowheads="1"/>
              </p:cNvSpPr>
              <p:nvPr/>
            </p:nvSpPr>
            <p:spPr bwMode="hidden">
              <a:xfrm>
                <a:off x="3822" y="3896"/>
                <a:ext cx="262" cy="159"/>
              </a:xfrm>
              <a:prstGeom prst="ellipse">
                <a:avLst/>
              </a:prstGeom>
              <a:gradFill rotWithShape="0">
                <a:gsLst>
                  <a:gs pos="0">
                    <a:schemeClr val="accent2">
                      <a:gamma/>
                      <a:shade val="96863"/>
                      <a:invGamma/>
                    </a:schemeClr>
                  </a:gs>
                  <a:gs pos="100000">
                    <a:schemeClr val="accent2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921" name="Oval 9"/>
              <p:cNvSpPr>
                <a:spLocks noChangeArrowheads="1"/>
              </p:cNvSpPr>
              <p:nvPr/>
            </p:nvSpPr>
            <p:spPr bwMode="hidden">
              <a:xfrm>
                <a:off x="3856" y="3922"/>
                <a:ext cx="192" cy="107"/>
              </a:xfrm>
              <a:prstGeom prst="ellipse">
                <a:avLst/>
              </a:prstGeom>
              <a:gradFill rotWithShape="0">
                <a:gsLst>
                  <a:gs pos="0">
                    <a:schemeClr val="accent2"/>
                  </a:gs>
                  <a:gs pos="100000">
                    <a:schemeClr val="accent2">
                      <a:gamma/>
                      <a:shade val="94118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922" name="Freeform 10"/>
              <p:cNvSpPr>
                <a:spLocks/>
              </p:cNvSpPr>
              <p:nvPr/>
            </p:nvSpPr>
            <p:spPr bwMode="hidden">
              <a:xfrm>
                <a:off x="3575" y="3715"/>
                <a:ext cx="383" cy="161"/>
              </a:xfrm>
              <a:custGeom>
                <a:avLst/>
                <a:gdLst/>
                <a:ahLst/>
                <a:cxnLst>
                  <a:cxn ang="0">
                    <a:pos x="376" y="12"/>
                  </a:cxn>
                  <a:cxn ang="0">
                    <a:pos x="257" y="24"/>
                  </a:cxn>
                  <a:cxn ang="0">
                    <a:pos x="149" y="54"/>
                  </a:cxn>
                  <a:cxn ang="0">
                    <a:pos x="101" y="77"/>
                  </a:cxn>
                  <a:cxn ang="0">
                    <a:pos x="59" y="101"/>
                  </a:cxn>
                  <a:cxn ang="0">
                    <a:pos x="24" y="131"/>
                  </a:cxn>
                  <a:cxn ang="0">
                    <a:pos x="0" y="161"/>
                  </a:cxn>
                  <a:cxn ang="0">
                    <a:pos x="0" y="137"/>
                  </a:cxn>
                  <a:cxn ang="0">
                    <a:pos x="29" y="107"/>
                  </a:cxn>
                  <a:cxn ang="0">
                    <a:pos x="65" y="83"/>
                  </a:cxn>
                  <a:cxn ang="0">
                    <a:pos x="155" y="36"/>
                  </a:cxn>
                  <a:cxn ang="0">
                    <a:pos x="257" y="12"/>
                  </a:cxn>
                  <a:cxn ang="0">
                    <a:pos x="376" y="0"/>
                  </a:cxn>
                  <a:cxn ang="0">
                    <a:pos x="376" y="0"/>
                  </a:cxn>
                  <a:cxn ang="0">
                    <a:pos x="382" y="0"/>
                  </a:cxn>
                  <a:cxn ang="0">
                    <a:pos x="382" y="12"/>
                  </a:cxn>
                  <a:cxn ang="0">
                    <a:pos x="376" y="12"/>
                  </a:cxn>
                  <a:cxn ang="0">
                    <a:pos x="376" y="12"/>
                  </a:cxn>
                  <a:cxn ang="0">
                    <a:pos x="376" y="12"/>
                  </a:cxn>
                </a:cxnLst>
                <a:rect l="0" t="0" r="r" b="b"/>
                <a:pathLst>
                  <a:path w="382" h="161">
                    <a:moveTo>
                      <a:pt x="376" y="12"/>
                    </a:moveTo>
                    <a:lnTo>
                      <a:pt x="257" y="24"/>
                    </a:lnTo>
                    <a:lnTo>
                      <a:pt x="149" y="54"/>
                    </a:lnTo>
                    <a:lnTo>
                      <a:pt x="101" y="77"/>
                    </a:lnTo>
                    <a:lnTo>
                      <a:pt x="59" y="101"/>
                    </a:lnTo>
                    <a:lnTo>
                      <a:pt x="24" y="131"/>
                    </a:lnTo>
                    <a:lnTo>
                      <a:pt x="0" y="161"/>
                    </a:lnTo>
                    <a:lnTo>
                      <a:pt x="0" y="137"/>
                    </a:lnTo>
                    <a:lnTo>
                      <a:pt x="29" y="107"/>
                    </a:lnTo>
                    <a:lnTo>
                      <a:pt x="65" y="83"/>
                    </a:lnTo>
                    <a:lnTo>
                      <a:pt x="155" y="36"/>
                    </a:lnTo>
                    <a:lnTo>
                      <a:pt x="257" y="12"/>
                    </a:lnTo>
                    <a:lnTo>
                      <a:pt x="376" y="0"/>
                    </a:lnTo>
                    <a:lnTo>
                      <a:pt x="376" y="0"/>
                    </a:lnTo>
                    <a:lnTo>
                      <a:pt x="382" y="0"/>
                    </a:lnTo>
                    <a:lnTo>
                      <a:pt x="382" y="12"/>
                    </a:lnTo>
                    <a:lnTo>
                      <a:pt x="376" y="12"/>
                    </a:lnTo>
                    <a:lnTo>
                      <a:pt x="376" y="12"/>
                    </a:lnTo>
                    <a:lnTo>
                      <a:pt x="376" y="12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2">
                      <a:gamma/>
                      <a:shade val="94118"/>
                      <a:invGamma/>
                    </a:schemeClr>
                  </a:gs>
                  <a:gs pos="100000">
                    <a:schemeClr val="accent2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923" name="Freeform 11"/>
              <p:cNvSpPr>
                <a:spLocks/>
              </p:cNvSpPr>
              <p:nvPr/>
            </p:nvSpPr>
            <p:spPr bwMode="hidden">
              <a:xfrm>
                <a:off x="3695" y="4170"/>
                <a:ext cx="444" cy="66"/>
              </a:xfrm>
              <a:custGeom>
                <a:avLst/>
                <a:gdLst/>
                <a:ahLst/>
                <a:cxnLst>
                  <a:cxn ang="0">
                    <a:pos x="257" y="54"/>
                  </a:cxn>
                  <a:cxn ang="0">
                    <a:pos x="353" y="48"/>
                  </a:cxn>
                  <a:cxn ang="0">
                    <a:pos x="443" y="24"/>
                  </a:cxn>
                  <a:cxn ang="0">
                    <a:pos x="443" y="36"/>
                  </a:cxn>
                  <a:cxn ang="0">
                    <a:pos x="353" y="60"/>
                  </a:cxn>
                  <a:cxn ang="0">
                    <a:pos x="257" y="66"/>
                  </a:cxn>
                  <a:cxn ang="0">
                    <a:pos x="186" y="60"/>
                  </a:cxn>
                  <a:cxn ang="0">
                    <a:pos x="120" y="48"/>
                  </a:cxn>
                  <a:cxn ang="0">
                    <a:pos x="60" y="36"/>
                  </a:cxn>
                  <a:cxn ang="0">
                    <a:pos x="0" y="12"/>
                  </a:cxn>
                  <a:cxn ang="0">
                    <a:pos x="0" y="0"/>
                  </a:cxn>
                  <a:cxn ang="0">
                    <a:pos x="54" y="24"/>
                  </a:cxn>
                  <a:cxn ang="0">
                    <a:pos x="120" y="36"/>
                  </a:cxn>
                  <a:cxn ang="0">
                    <a:pos x="186" y="48"/>
                  </a:cxn>
                  <a:cxn ang="0">
                    <a:pos x="257" y="54"/>
                  </a:cxn>
                  <a:cxn ang="0">
                    <a:pos x="257" y="54"/>
                  </a:cxn>
                </a:cxnLst>
                <a:rect l="0" t="0" r="r" b="b"/>
                <a:pathLst>
                  <a:path w="443" h="66">
                    <a:moveTo>
                      <a:pt x="257" y="54"/>
                    </a:moveTo>
                    <a:lnTo>
                      <a:pt x="353" y="48"/>
                    </a:lnTo>
                    <a:lnTo>
                      <a:pt x="443" y="24"/>
                    </a:lnTo>
                    <a:lnTo>
                      <a:pt x="443" y="36"/>
                    </a:lnTo>
                    <a:lnTo>
                      <a:pt x="353" y="60"/>
                    </a:lnTo>
                    <a:lnTo>
                      <a:pt x="257" y="66"/>
                    </a:lnTo>
                    <a:lnTo>
                      <a:pt x="186" y="60"/>
                    </a:lnTo>
                    <a:lnTo>
                      <a:pt x="120" y="48"/>
                    </a:lnTo>
                    <a:lnTo>
                      <a:pt x="60" y="36"/>
                    </a:lnTo>
                    <a:lnTo>
                      <a:pt x="0" y="12"/>
                    </a:lnTo>
                    <a:lnTo>
                      <a:pt x="0" y="0"/>
                    </a:lnTo>
                    <a:lnTo>
                      <a:pt x="54" y="24"/>
                    </a:lnTo>
                    <a:lnTo>
                      <a:pt x="120" y="36"/>
                    </a:lnTo>
                    <a:lnTo>
                      <a:pt x="186" y="48"/>
                    </a:lnTo>
                    <a:lnTo>
                      <a:pt x="257" y="54"/>
                    </a:lnTo>
                    <a:lnTo>
                      <a:pt x="257" y="54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2">
                      <a:gamma/>
                      <a:shade val="84706"/>
                      <a:invGamma/>
                    </a:schemeClr>
                  </a:gs>
                  <a:gs pos="100000">
                    <a:schemeClr val="accent2"/>
                  </a:gs>
                </a:gsLst>
                <a:lin ang="189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924" name="Freeform 12"/>
              <p:cNvSpPr>
                <a:spLocks/>
              </p:cNvSpPr>
              <p:nvPr/>
            </p:nvSpPr>
            <p:spPr bwMode="hidden">
              <a:xfrm>
                <a:off x="3527" y="3906"/>
                <a:ext cx="89" cy="216"/>
              </a:xfrm>
              <a:custGeom>
                <a:avLst/>
                <a:gdLst/>
                <a:ahLst/>
                <a:cxnLst>
                  <a:cxn ang="0">
                    <a:pos x="12" y="66"/>
                  </a:cxn>
                  <a:cxn ang="0">
                    <a:pos x="18" y="108"/>
                  </a:cxn>
                  <a:cxn ang="0">
                    <a:pos x="36" y="144"/>
                  </a:cxn>
                  <a:cxn ang="0">
                    <a:pos x="60" y="180"/>
                  </a:cxn>
                  <a:cxn ang="0">
                    <a:pos x="89" y="216"/>
                  </a:cxn>
                  <a:cxn ang="0">
                    <a:pos x="72" y="216"/>
                  </a:cxn>
                  <a:cxn ang="0">
                    <a:pos x="42" y="180"/>
                  </a:cxn>
                  <a:cxn ang="0">
                    <a:pos x="18" y="144"/>
                  </a:cxn>
                  <a:cxn ang="0">
                    <a:pos x="6" y="108"/>
                  </a:cxn>
                  <a:cxn ang="0">
                    <a:pos x="0" y="66"/>
                  </a:cxn>
                  <a:cxn ang="0">
                    <a:pos x="0" y="30"/>
                  </a:cxn>
                  <a:cxn ang="0">
                    <a:pos x="12" y="0"/>
                  </a:cxn>
                  <a:cxn ang="0">
                    <a:pos x="30" y="0"/>
                  </a:cxn>
                  <a:cxn ang="0">
                    <a:pos x="18" y="30"/>
                  </a:cxn>
                  <a:cxn ang="0">
                    <a:pos x="12" y="66"/>
                  </a:cxn>
                  <a:cxn ang="0">
                    <a:pos x="12" y="66"/>
                  </a:cxn>
                </a:cxnLst>
                <a:rect l="0" t="0" r="r" b="b"/>
                <a:pathLst>
                  <a:path w="89" h="216">
                    <a:moveTo>
                      <a:pt x="12" y="66"/>
                    </a:moveTo>
                    <a:lnTo>
                      <a:pt x="18" y="108"/>
                    </a:lnTo>
                    <a:lnTo>
                      <a:pt x="36" y="144"/>
                    </a:lnTo>
                    <a:lnTo>
                      <a:pt x="60" y="180"/>
                    </a:lnTo>
                    <a:lnTo>
                      <a:pt x="89" y="216"/>
                    </a:lnTo>
                    <a:lnTo>
                      <a:pt x="72" y="216"/>
                    </a:lnTo>
                    <a:lnTo>
                      <a:pt x="42" y="180"/>
                    </a:lnTo>
                    <a:lnTo>
                      <a:pt x="18" y="144"/>
                    </a:lnTo>
                    <a:lnTo>
                      <a:pt x="6" y="108"/>
                    </a:lnTo>
                    <a:lnTo>
                      <a:pt x="0" y="66"/>
                    </a:lnTo>
                    <a:lnTo>
                      <a:pt x="0" y="30"/>
                    </a:lnTo>
                    <a:lnTo>
                      <a:pt x="12" y="0"/>
                    </a:lnTo>
                    <a:lnTo>
                      <a:pt x="30" y="0"/>
                    </a:lnTo>
                    <a:lnTo>
                      <a:pt x="18" y="30"/>
                    </a:lnTo>
                    <a:lnTo>
                      <a:pt x="12" y="66"/>
                    </a:lnTo>
                    <a:lnTo>
                      <a:pt x="12" y="66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2"/>
                  </a:gs>
                  <a:gs pos="100000">
                    <a:schemeClr val="accent2">
                      <a:gamma/>
                      <a:shade val="87843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925" name="Freeform 13"/>
              <p:cNvSpPr>
                <a:spLocks/>
              </p:cNvSpPr>
              <p:nvPr/>
            </p:nvSpPr>
            <p:spPr bwMode="hidden">
              <a:xfrm>
                <a:off x="3569" y="3745"/>
                <a:ext cx="750" cy="461"/>
              </a:xfrm>
              <a:custGeom>
                <a:avLst/>
                <a:gdLst/>
                <a:ahLst/>
                <a:cxnLst>
                  <a:cxn ang="0">
                    <a:pos x="382" y="443"/>
                  </a:cxn>
                  <a:cxn ang="0">
                    <a:pos x="311" y="437"/>
                  </a:cxn>
                  <a:cxn ang="0">
                    <a:pos x="245" y="425"/>
                  </a:cxn>
                  <a:cxn ang="0">
                    <a:pos x="185" y="407"/>
                  </a:cxn>
                  <a:cxn ang="0">
                    <a:pos x="131" y="383"/>
                  </a:cxn>
                  <a:cxn ang="0">
                    <a:pos x="83" y="347"/>
                  </a:cxn>
                  <a:cxn ang="0">
                    <a:pos x="53" y="311"/>
                  </a:cxn>
                  <a:cxn ang="0">
                    <a:pos x="30" y="269"/>
                  </a:cxn>
                  <a:cxn ang="0">
                    <a:pos x="24" y="227"/>
                  </a:cxn>
                  <a:cxn ang="0">
                    <a:pos x="30" y="185"/>
                  </a:cxn>
                  <a:cxn ang="0">
                    <a:pos x="53" y="143"/>
                  </a:cxn>
                  <a:cxn ang="0">
                    <a:pos x="83" y="107"/>
                  </a:cxn>
                  <a:cxn ang="0">
                    <a:pos x="131" y="77"/>
                  </a:cxn>
                  <a:cxn ang="0">
                    <a:pos x="185" y="47"/>
                  </a:cxn>
                  <a:cxn ang="0">
                    <a:pos x="245" y="30"/>
                  </a:cxn>
                  <a:cxn ang="0">
                    <a:pos x="311" y="18"/>
                  </a:cxn>
                  <a:cxn ang="0">
                    <a:pos x="382" y="12"/>
                  </a:cxn>
                  <a:cxn ang="0">
                    <a:pos x="478" y="18"/>
                  </a:cxn>
                  <a:cxn ang="0">
                    <a:pos x="562" y="41"/>
                  </a:cxn>
                  <a:cxn ang="0">
                    <a:pos x="562" y="36"/>
                  </a:cxn>
                  <a:cxn ang="0">
                    <a:pos x="562" y="30"/>
                  </a:cxn>
                  <a:cxn ang="0">
                    <a:pos x="478" y="6"/>
                  </a:cxn>
                  <a:cxn ang="0">
                    <a:pos x="382" y="0"/>
                  </a:cxn>
                  <a:cxn ang="0">
                    <a:pos x="305" y="6"/>
                  </a:cxn>
                  <a:cxn ang="0">
                    <a:pos x="233" y="18"/>
                  </a:cxn>
                  <a:cxn ang="0">
                    <a:pos x="167" y="41"/>
                  </a:cxn>
                  <a:cxn ang="0">
                    <a:pos x="113" y="65"/>
                  </a:cxn>
                  <a:cxn ang="0">
                    <a:pos x="65" y="101"/>
                  </a:cxn>
                  <a:cxn ang="0">
                    <a:pos x="30" y="137"/>
                  </a:cxn>
                  <a:cxn ang="0">
                    <a:pos x="6" y="179"/>
                  </a:cxn>
                  <a:cxn ang="0">
                    <a:pos x="0" y="227"/>
                  </a:cxn>
                  <a:cxn ang="0">
                    <a:pos x="6" y="275"/>
                  </a:cxn>
                  <a:cxn ang="0">
                    <a:pos x="30" y="317"/>
                  </a:cxn>
                  <a:cxn ang="0">
                    <a:pos x="65" y="359"/>
                  </a:cxn>
                  <a:cxn ang="0">
                    <a:pos x="113" y="395"/>
                  </a:cxn>
                  <a:cxn ang="0">
                    <a:pos x="167" y="419"/>
                  </a:cxn>
                  <a:cxn ang="0">
                    <a:pos x="233" y="443"/>
                  </a:cxn>
                  <a:cxn ang="0">
                    <a:pos x="305" y="455"/>
                  </a:cxn>
                  <a:cxn ang="0">
                    <a:pos x="382" y="461"/>
                  </a:cxn>
                  <a:cxn ang="0">
                    <a:pos x="448" y="455"/>
                  </a:cxn>
                  <a:cxn ang="0">
                    <a:pos x="508" y="449"/>
                  </a:cxn>
                  <a:cxn ang="0">
                    <a:pos x="609" y="413"/>
                  </a:cxn>
                  <a:cxn ang="0">
                    <a:pos x="657" y="389"/>
                  </a:cxn>
                  <a:cxn ang="0">
                    <a:pos x="693" y="359"/>
                  </a:cxn>
                  <a:cxn ang="0">
                    <a:pos x="723" y="329"/>
                  </a:cxn>
                  <a:cxn ang="0">
                    <a:pos x="747" y="293"/>
                  </a:cxn>
                  <a:cxn ang="0">
                    <a:pos x="741" y="287"/>
                  </a:cxn>
                  <a:cxn ang="0">
                    <a:pos x="729" y="281"/>
                  </a:cxn>
                  <a:cxn ang="0">
                    <a:pos x="711" y="317"/>
                  </a:cxn>
                  <a:cxn ang="0">
                    <a:pos x="681" y="347"/>
                  </a:cxn>
                  <a:cxn ang="0">
                    <a:pos x="645" y="377"/>
                  </a:cxn>
                  <a:cxn ang="0">
                    <a:pos x="604" y="401"/>
                  </a:cxn>
                  <a:cxn ang="0">
                    <a:pos x="502" y="431"/>
                  </a:cxn>
                  <a:cxn ang="0">
                    <a:pos x="442" y="443"/>
                  </a:cxn>
                  <a:cxn ang="0">
                    <a:pos x="382" y="443"/>
                  </a:cxn>
                  <a:cxn ang="0">
                    <a:pos x="382" y="443"/>
                  </a:cxn>
                </a:cxnLst>
                <a:rect l="0" t="0" r="r" b="b"/>
                <a:pathLst>
                  <a:path w="747" h="461">
                    <a:moveTo>
                      <a:pt x="382" y="443"/>
                    </a:moveTo>
                    <a:lnTo>
                      <a:pt x="311" y="437"/>
                    </a:lnTo>
                    <a:lnTo>
                      <a:pt x="245" y="425"/>
                    </a:lnTo>
                    <a:lnTo>
                      <a:pt x="185" y="407"/>
                    </a:lnTo>
                    <a:lnTo>
                      <a:pt x="131" y="383"/>
                    </a:lnTo>
                    <a:lnTo>
                      <a:pt x="83" y="347"/>
                    </a:lnTo>
                    <a:lnTo>
                      <a:pt x="53" y="311"/>
                    </a:lnTo>
                    <a:lnTo>
                      <a:pt x="30" y="269"/>
                    </a:lnTo>
                    <a:lnTo>
                      <a:pt x="24" y="227"/>
                    </a:lnTo>
                    <a:lnTo>
                      <a:pt x="30" y="185"/>
                    </a:lnTo>
                    <a:lnTo>
                      <a:pt x="53" y="143"/>
                    </a:lnTo>
                    <a:lnTo>
                      <a:pt x="83" y="107"/>
                    </a:lnTo>
                    <a:lnTo>
                      <a:pt x="131" y="77"/>
                    </a:lnTo>
                    <a:lnTo>
                      <a:pt x="185" y="47"/>
                    </a:lnTo>
                    <a:lnTo>
                      <a:pt x="245" y="30"/>
                    </a:lnTo>
                    <a:lnTo>
                      <a:pt x="311" y="18"/>
                    </a:lnTo>
                    <a:lnTo>
                      <a:pt x="382" y="12"/>
                    </a:lnTo>
                    <a:lnTo>
                      <a:pt x="478" y="18"/>
                    </a:lnTo>
                    <a:lnTo>
                      <a:pt x="562" y="41"/>
                    </a:lnTo>
                    <a:lnTo>
                      <a:pt x="562" y="36"/>
                    </a:lnTo>
                    <a:lnTo>
                      <a:pt x="562" y="30"/>
                    </a:lnTo>
                    <a:lnTo>
                      <a:pt x="478" y="6"/>
                    </a:lnTo>
                    <a:lnTo>
                      <a:pt x="382" y="0"/>
                    </a:lnTo>
                    <a:lnTo>
                      <a:pt x="305" y="6"/>
                    </a:lnTo>
                    <a:lnTo>
                      <a:pt x="233" y="18"/>
                    </a:lnTo>
                    <a:lnTo>
                      <a:pt x="167" y="41"/>
                    </a:lnTo>
                    <a:lnTo>
                      <a:pt x="113" y="65"/>
                    </a:lnTo>
                    <a:lnTo>
                      <a:pt x="65" y="101"/>
                    </a:lnTo>
                    <a:lnTo>
                      <a:pt x="30" y="137"/>
                    </a:lnTo>
                    <a:lnTo>
                      <a:pt x="6" y="179"/>
                    </a:lnTo>
                    <a:lnTo>
                      <a:pt x="0" y="227"/>
                    </a:lnTo>
                    <a:lnTo>
                      <a:pt x="6" y="275"/>
                    </a:lnTo>
                    <a:lnTo>
                      <a:pt x="30" y="317"/>
                    </a:lnTo>
                    <a:lnTo>
                      <a:pt x="65" y="359"/>
                    </a:lnTo>
                    <a:lnTo>
                      <a:pt x="113" y="395"/>
                    </a:lnTo>
                    <a:lnTo>
                      <a:pt x="167" y="419"/>
                    </a:lnTo>
                    <a:lnTo>
                      <a:pt x="233" y="443"/>
                    </a:lnTo>
                    <a:lnTo>
                      <a:pt x="305" y="455"/>
                    </a:lnTo>
                    <a:lnTo>
                      <a:pt x="382" y="461"/>
                    </a:lnTo>
                    <a:lnTo>
                      <a:pt x="448" y="455"/>
                    </a:lnTo>
                    <a:lnTo>
                      <a:pt x="508" y="449"/>
                    </a:lnTo>
                    <a:lnTo>
                      <a:pt x="609" y="413"/>
                    </a:lnTo>
                    <a:lnTo>
                      <a:pt x="657" y="389"/>
                    </a:lnTo>
                    <a:lnTo>
                      <a:pt x="693" y="359"/>
                    </a:lnTo>
                    <a:lnTo>
                      <a:pt x="723" y="329"/>
                    </a:lnTo>
                    <a:lnTo>
                      <a:pt x="747" y="293"/>
                    </a:lnTo>
                    <a:lnTo>
                      <a:pt x="741" y="287"/>
                    </a:lnTo>
                    <a:lnTo>
                      <a:pt x="729" y="281"/>
                    </a:lnTo>
                    <a:lnTo>
                      <a:pt x="711" y="317"/>
                    </a:lnTo>
                    <a:lnTo>
                      <a:pt x="681" y="347"/>
                    </a:lnTo>
                    <a:lnTo>
                      <a:pt x="645" y="377"/>
                    </a:lnTo>
                    <a:lnTo>
                      <a:pt x="604" y="401"/>
                    </a:lnTo>
                    <a:lnTo>
                      <a:pt x="502" y="431"/>
                    </a:lnTo>
                    <a:lnTo>
                      <a:pt x="442" y="443"/>
                    </a:lnTo>
                    <a:lnTo>
                      <a:pt x="382" y="443"/>
                    </a:lnTo>
                    <a:lnTo>
                      <a:pt x="382" y="443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2"/>
                  </a:gs>
                  <a:gs pos="100000">
                    <a:schemeClr val="accent2">
                      <a:gamma/>
                      <a:shade val="90980"/>
                      <a:invGamma/>
                    </a:schemeClr>
                  </a:gs>
                </a:gsLst>
                <a:path path="rect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926" name="Freeform 14"/>
              <p:cNvSpPr>
                <a:spLocks/>
              </p:cNvSpPr>
              <p:nvPr/>
            </p:nvSpPr>
            <p:spPr bwMode="hidden">
              <a:xfrm>
                <a:off x="4037" y="3721"/>
                <a:ext cx="96" cy="3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2"/>
                  </a:cxn>
                  <a:cxn ang="0">
                    <a:pos x="48" y="18"/>
                  </a:cxn>
                  <a:cxn ang="0">
                    <a:pos x="96" y="30"/>
                  </a:cxn>
                  <a:cxn ang="0">
                    <a:pos x="96" y="24"/>
                  </a:cxn>
                  <a:cxn ang="0">
                    <a:pos x="96" y="18"/>
                  </a:cxn>
                  <a:cxn ang="0">
                    <a:pos x="48" y="12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w="96" h="30">
                    <a:moveTo>
                      <a:pt x="0" y="0"/>
                    </a:moveTo>
                    <a:lnTo>
                      <a:pt x="0" y="12"/>
                    </a:lnTo>
                    <a:lnTo>
                      <a:pt x="48" y="18"/>
                    </a:lnTo>
                    <a:lnTo>
                      <a:pt x="96" y="30"/>
                    </a:lnTo>
                    <a:lnTo>
                      <a:pt x="96" y="24"/>
                    </a:lnTo>
                    <a:lnTo>
                      <a:pt x="96" y="18"/>
                    </a:lnTo>
                    <a:lnTo>
                      <a:pt x="48" y="12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2"/>
                  </a:gs>
                  <a:gs pos="100000">
                    <a:schemeClr val="accent2">
                      <a:gamma/>
                      <a:shade val="87843"/>
                      <a:invGamma/>
                    </a:schemeClr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927" name="Oval 15"/>
              <p:cNvSpPr>
                <a:spLocks noChangeArrowheads="1"/>
              </p:cNvSpPr>
              <p:nvPr/>
            </p:nvSpPr>
            <p:spPr bwMode="hidden">
              <a:xfrm>
                <a:off x="3910" y="3948"/>
                <a:ext cx="84" cy="53"/>
              </a:xfrm>
              <a:prstGeom prst="ellipse">
                <a:avLst/>
              </a:prstGeom>
              <a:gradFill rotWithShape="0">
                <a:gsLst>
                  <a:gs pos="0">
                    <a:schemeClr val="accent2">
                      <a:gamma/>
                      <a:shade val="94118"/>
                      <a:invGamma/>
                    </a:schemeClr>
                  </a:gs>
                  <a:gs pos="100000">
                    <a:schemeClr val="accent2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8928" name="Group 16"/>
            <p:cNvGrpSpPr>
              <a:grpSpLocks/>
            </p:cNvGrpSpPr>
            <p:nvPr userDrawn="1"/>
          </p:nvGrpSpPr>
          <p:grpSpPr bwMode="auto">
            <a:xfrm>
              <a:off x="1776" y="3631"/>
              <a:ext cx="1626" cy="683"/>
              <a:chOff x="1776" y="3631"/>
              <a:chExt cx="1626" cy="683"/>
            </a:xfrm>
          </p:grpSpPr>
          <p:sp>
            <p:nvSpPr>
              <p:cNvPr id="38929" name="Oval 17"/>
              <p:cNvSpPr>
                <a:spLocks noChangeArrowheads="1"/>
              </p:cNvSpPr>
              <p:nvPr/>
            </p:nvSpPr>
            <p:spPr bwMode="hidden">
              <a:xfrm>
                <a:off x="2268" y="3934"/>
                <a:ext cx="638" cy="377"/>
              </a:xfrm>
              <a:prstGeom prst="ellipse">
                <a:avLst/>
              </a:prstGeom>
              <a:gradFill rotWithShape="0">
                <a:gsLst>
                  <a:gs pos="0">
                    <a:schemeClr val="accent2">
                      <a:gamma/>
                      <a:shade val="87843"/>
                      <a:invGamma/>
                    </a:schemeClr>
                  </a:gs>
                  <a:gs pos="100000">
                    <a:schemeClr val="accent2"/>
                  </a:gs>
                </a:gsLst>
                <a:lin ang="27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930" name="Oval 18"/>
              <p:cNvSpPr>
                <a:spLocks noChangeArrowheads="1"/>
              </p:cNvSpPr>
              <p:nvPr/>
            </p:nvSpPr>
            <p:spPr bwMode="hidden">
              <a:xfrm>
                <a:off x="2314" y="3958"/>
                <a:ext cx="543" cy="332"/>
              </a:xfrm>
              <a:prstGeom prst="ellipse">
                <a:avLst/>
              </a:prstGeom>
              <a:gradFill rotWithShape="0">
                <a:gsLst>
                  <a:gs pos="0">
                    <a:schemeClr val="accent2"/>
                  </a:gs>
                  <a:gs pos="100000">
                    <a:schemeClr val="accent2">
                      <a:gamma/>
                      <a:shade val="87843"/>
                      <a:invGamma/>
                    </a:schemeClr>
                  </a:gs>
                </a:gsLst>
                <a:lin ang="27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931" name="Oval 19"/>
              <p:cNvSpPr>
                <a:spLocks noChangeArrowheads="1"/>
              </p:cNvSpPr>
              <p:nvPr/>
            </p:nvSpPr>
            <p:spPr bwMode="hidden">
              <a:xfrm>
                <a:off x="2341" y="3979"/>
                <a:ext cx="501" cy="299"/>
              </a:xfrm>
              <a:prstGeom prst="ellipse">
                <a:avLst/>
              </a:prstGeom>
              <a:gradFill rotWithShape="0">
                <a:gsLst>
                  <a:gs pos="0">
                    <a:schemeClr val="accent2">
                      <a:gamma/>
                      <a:shade val="90980"/>
                      <a:invGamma/>
                    </a:schemeClr>
                  </a:gs>
                  <a:gs pos="100000">
                    <a:schemeClr val="accent2"/>
                  </a:gs>
                </a:gsLst>
                <a:lin ang="27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932" name="Oval 20"/>
              <p:cNvSpPr>
                <a:spLocks noChangeArrowheads="1"/>
              </p:cNvSpPr>
              <p:nvPr/>
            </p:nvSpPr>
            <p:spPr bwMode="hidden">
              <a:xfrm>
                <a:off x="2368" y="3997"/>
                <a:ext cx="444" cy="258"/>
              </a:xfrm>
              <a:prstGeom prst="ellipse">
                <a:avLst/>
              </a:prstGeom>
              <a:gradFill rotWithShape="0">
                <a:gsLst>
                  <a:gs pos="0">
                    <a:schemeClr val="accent2">
                      <a:gamma/>
                      <a:shade val="87843"/>
                      <a:invGamma/>
                    </a:schemeClr>
                  </a:gs>
                  <a:gs pos="100000">
                    <a:schemeClr val="accent2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933" name="Oval 21"/>
              <p:cNvSpPr>
                <a:spLocks noChangeArrowheads="1"/>
              </p:cNvSpPr>
              <p:nvPr/>
            </p:nvSpPr>
            <p:spPr bwMode="hidden">
              <a:xfrm>
                <a:off x="2385" y="4005"/>
                <a:ext cx="413" cy="240"/>
              </a:xfrm>
              <a:prstGeom prst="ellipse">
                <a:avLst/>
              </a:prstGeom>
              <a:gradFill rotWithShape="0">
                <a:gsLst>
                  <a:gs pos="0">
                    <a:schemeClr val="accent2">
                      <a:gamma/>
                      <a:shade val="94118"/>
                      <a:invGamma/>
                    </a:schemeClr>
                  </a:gs>
                  <a:gs pos="100000">
                    <a:schemeClr val="accent2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934" name="Oval 22"/>
              <p:cNvSpPr>
                <a:spLocks noChangeArrowheads="1"/>
              </p:cNvSpPr>
              <p:nvPr/>
            </p:nvSpPr>
            <p:spPr bwMode="hidden">
              <a:xfrm>
                <a:off x="2437" y="4026"/>
                <a:ext cx="306" cy="192"/>
              </a:xfrm>
              <a:prstGeom prst="ellipse">
                <a:avLst/>
              </a:prstGeom>
              <a:gradFill rotWithShape="0">
                <a:gsLst>
                  <a:gs pos="0">
                    <a:schemeClr val="accent2">
                      <a:gamma/>
                      <a:shade val="87843"/>
                      <a:invGamma/>
                    </a:schemeClr>
                  </a:gs>
                  <a:gs pos="100000">
                    <a:schemeClr val="accent2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935" name="Oval 23"/>
              <p:cNvSpPr>
                <a:spLocks noChangeArrowheads="1"/>
              </p:cNvSpPr>
              <p:nvPr/>
            </p:nvSpPr>
            <p:spPr bwMode="hidden">
              <a:xfrm>
                <a:off x="2476" y="4056"/>
                <a:ext cx="227" cy="135"/>
              </a:xfrm>
              <a:prstGeom prst="ellipse">
                <a:avLst/>
              </a:prstGeom>
              <a:gradFill rotWithShape="0">
                <a:gsLst>
                  <a:gs pos="0">
                    <a:schemeClr val="accent2"/>
                  </a:gs>
                  <a:gs pos="100000">
                    <a:schemeClr val="accent2">
                      <a:gamma/>
                      <a:shade val="90980"/>
                      <a:invGamma/>
                    </a:schemeClr>
                  </a:gs>
                </a:gsLst>
                <a:lin ang="27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936" name="Oval 24"/>
              <p:cNvSpPr>
                <a:spLocks noChangeArrowheads="1"/>
              </p:cNvSpPr>
              <p:nvPr/>
            </p:nvSpPr>
            <p:spPr bwMode="hidden">
              <a:xfrm>
                <a:off x="2542" y="4097"/>
                <a:ext cx="90" cy="60"/>
              </a:xfrm>
              <a:prstGeom prst="ellipse">
                <a:avLst/>
              </a:prstGeom>
              <a:gradFill rotWithShape="0">
                <a:gsLst>
                  <a:gs pos="0">
                    <a:schemeClr val="accent2"/>
                  </a:gs>
                  <a:gs pos="100000">
                    <a:schemeClr val="accent2">
                      <a:gamma/>
                      <a:shade val="90980"/>
                      <a:invGamma/>
                    </a:schemeClr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937" name="Freeform 25"/>
              <p:cNvSpPr>
                <a:spLocks/>
              </p:cNvSpPr>
              <p:nvPr/>
            </p:nvSpPr>
            <p:spPr bwMode="hidden">
              <a:xfrm>
                <a:off x="2585" y="3822"/>
                <a:ext cx="449" cy="186"/>
              </a:xfrm>
              <a:custGeom>
                <a:avLst/>
                <a:gdLst/>
                <a:ahLst/>
                <a:cxnLst>
                  <a:cxn ang="0">
                    <a:pos x="6" y="6"/>
                  </a:cxn>
                  <a:cxn ang="0">
                    <a:pos x="78" y="12"/>
                  </a:cxn>
                  <a:cxn ang="0">
                    <a:pos x="150" y="18"/>
                  </a:cxn>
                  <a:cxn ang="0">
                    <a:pos x="215" y="36"/>
                  </a:cxn>
                  <a:cxn ang="0">
                    <a:pos x="275" y="60"/>
                  </a:cxn>
                  <a:cxn ang="0">
                    <a:pos x="329" y="84"/>
                  </a:cxn>
                  <a:cxn ang="0">
                    <a:pos x="377" y="114"/>
                  </a:cxn>
                  <a:cxn ang="0">
                    <a:pos x="419" y="150"/>
                  </a:cxn>
                  <a:cxn ang="0">
                    <a:pos x="448" y="186"/>
                  </a:cxn>
                  <a:cxn ang="0">
                    <a:pos x="448" y="162"/>
                  </a:cxn>
                  <a:cxn ang="0">
                    <a:pos x="413" y="126"/>
                  </a:cxn>
                  <a:cxn ang="0">
                    <a:pos x="371" y="96"/>
                  </a:cxn>
                  <a:cxn ang="0">
                    <a:pos x="323" y="66"/>
                  </a:cxn>
                  <a:cxn ang="0">
                    <a:pos x="269" y="48"/>
                  </a:cxn>
                  <a:cxn ang="0">
                    <a:pos x="144" y="12"/>
                  </a:cxn>
                  <a:cxn ang="0">
                    <a:pos x="78" y="6"/>
                  </a:cxn>
                  <a:cxn ang="0">
                    <a:pos x="6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6"/>
                  </a:cxn>
                  <a:cxn ang="0">
                    <a:pos x="0" y="6"/>
                  </a:cxn>
                  <a:cxn ang="0">
                    <a:pos x="6" y="6"/>
                  </a:cxn>
                  <a:cxn ang="0">
                    <a:pos x="6" y="6"/>
                  </a:cxn>
                </a:cxnLst>
                <a:rect l="0" t="0" r="r" b="b"/>
                <a:pathLst>
                  <a:path w="448" h="186">
                    <a:moveTo>
                      <a:pt x="6" y="6"/>
                    </a:moveTo>
                    <a:lnTo>
                      <a:pt x="78" y="12"/>
                    </a:lnTo>
                    <a:lnTo>
                      <a:pt x="150" y="18"/>
                    </a:lnTo>
                    <a:lnTo>
                      <a:pt x="215" y="36"/>
                    </a:lnTo>
                    <a:lnTo>
                      <a:pt x="275" y="60"/>
                    </a:lnTo>
                    <a:lnTo>
                      <a:pt x="329" y="84"/>
                    </a:lnTo>
                    <a:lnTo>
                      <a:pt x="377" y="114"/>
                    </a:lnTo>
                    <a:lnTo>
                      <a:pt x="419" y="150"/>
                    </a:lnTo>
                    <a:lnTo>
                      <a:pt x="448" y="186"/>
                    </a:lnTo>
                    <a:lnTo>
                      <a:pt x="448" y="162"/>
                    </a:lnTo>
                    <a:lnTo>
                      <a:pt x="413" y="126"/>
                    </a:lnTo>
                    <a:lnTo>
                      <a:pt x="371" y="96"/>
                    </a:lnTo>
                    <a:lnTo>
                      <a:pt x="323" y="66"/>
                    </a:lnTo>
                    <a:lnTo>
                      <a:pt x="269" y="48"/>
                    </a:lnTo>
                    <a:lnTo>
                      <a:pt x="144" y="12"/>
                    </a:lnTo>
                    <a:lnTo>
                      <a:pt x="78" y="6"/>
                    </a:lnTo>
                    <a:lnTo>
                      <a:pt x="6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6" y="6"/>
                    </a:lnTo>
                    <a:lnTo>
                      <a:pt x="6" y="6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2">
                      <a:gamma/>
                      <a:shade val="90980"/>
                      <a:invGamma/>
                    </a:schemeClr>
                  </a:gs>
                  <a:gs pos="100000">
                    <a:schemeClr val="accent2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938" name="Freeform 26"/>
              <p:cNvSpPr>
                <a:spLocks/>
              </p:cNvSpPr>
              <p:nvPr/>
            </p:nvSpPr>
            <p:spPr bwMode="hidden">
              <a:xfrm>
                <a:off x="2142" y="3852"/>
                <a:ext cx="892" cy="462"/>
              </a:xfrm>
              <a:custGeom>
                <a:avLst/>
                <a:gdLst/>
                <a:ahLst/>
                <a:cxnLst>
                  <a:cxn ang="0">
                    <a:pos x="23" y="276"/>
                  </a:cxn>
                  <a:cxn ang="0">
                    <a:pos x="29" y="222"/>
                  </a:cxn>
                  <a:cxn ang="0">
                    <a:pos x="59" y="174"/>
                  </a:cxn>
                  <a:cxn ang="0">
                    <a:pos x="95" y="132"/>
                  </a:cxn>
                  <a:cxn ang="0">
                    <a:pos x="149" y="96"/>
                  </a:cxn>
                  <a:cxn ang="0">
                    <a:pos x="209" y="60"/>
                  </a:cxn>
                  <a:cxn ang="0">
                    <a:pos x="281" y="36"/>
                  </a:cxn>
                  <a:cxn ang="0">
                    <a:pos x="364" y="24"/>
                  </a:cxn>
                  <a:cxn ang="0">
                    <a:pos x="448" y="18"/>
                  </a:cxn>
                  <a:cxn ang="0">
                    <a:pos x="532" y="24"/>
                  </a:cxn>
                  <a:cxn ang="0">
                    <a:pos x="609" y="36"/>
                  </a:cxn>
                  <a:cxn ang="0">
                    <a:pos x="681" y="60"/>
                  </a:cxn>
                  <a:cxn ang="0">
                    <a:pos x="741" y="96"/>
                  </a:cxn>
                  <a:cxn ang="0">
                    <a:pos x="795" y="132"/>
                  </a:cxn>
                  <a:cxn ang="0">
                    <a:pos x="831" y="174"/>
                  </a:cxn>
                  <a:cxn ang="0">
                    <a:pos x="861" y="222"/>
                  </a:cxn>
                  <a:cxn ang="0">
                    <a:pos x="867" y="276"/>
                  </a:cxn>
                  <a:cxn ang="0">
                    <a:pos x="855" y="330"/>
                  </a:cxn>
                  <a:cxn ang="0">
                    <a:pos x="831" y="378"/>
                  </a:cxn>
                  <a:cxn ang="0">
                    <a:pos x="783" y="426"/>
                  </a:cxn>
                  <a:cxn ang="0">
                    <a:pos x="723" y="462"/>
                  </a:cxn>
                  <a:cxn ang="0">
                    <a:pos x="765" y="462"/>
                  </a:cxn>
                  <a:cxn ang="0">
                    <a:pos x="819" y="426"/>
                  </a:cxn>
                  <a:cxn ang="0">
                    <a:pos x="855" y="378"/>
                  </a:cxn>
                  <a:cxn ang="0">
                    <a:pos x="884" y="330"/>
                  </a:cxn>
                  <a:cxn ang="0">
                    <a:pos x="890" y="276"/>
                  </a:cxn>
                  <a:cxn ang="0">
                    <a:pos x="884" y="222"/>
                  </a:cxn>
                  <a:cxn ang="0">
                    <a:pos x="855" y="168"/>
                  </a:cxn>
                  <a:cxn ang="0">
                    <a:pos x="813" y="120"/>
                  </a:cxn>
                  <a:cxn ang="0">
                    <a:pos x="759" y="84"/>
                  </a:cxn>
                  <a:cxn ang="0">
                    <a:pos x="693" y="48"/>
                  </a:cxn>
                  <a:cxn ang="0">
                    <a:pos x="621" y="24"/>
                  </a:cxn>
                  <a:cxn ang="0">
                    <a:pos x="538" y="6"/>
                  </a:cxn>
                  <a:cxn ang="0">
                    <a:pos x="448" y="0"/>
                  </a:cxn>
                  <a:cxn ang="0">
                    <a:pos x="358" y="6"/>
                  </a:cxn>
                  <a:cxn ang="0">
                    <a:pos x="275" y="24"/>
                  </a:cxn>
                  <a:cxn ang="0">
                    <a:pos x="197" y="48"/>
                  </a:cxn>
                  <a:cxn ang="0">
                    <a:pos x="131" y="84"/>
                  </a:cxn>
                  <a:cxn ang="0">
                    <a:pos x="77" y="120"/>
                  </a:cxn>
                  <a:cxn ang="0">
                    <a:pos x="35" y="168"/>
                  </a:cxn>
                  <a:cxn ang="0">
                    <a:pos x="12" y="222"/>
                  </a:cxn>
                  <a:cxn ang="0">
                    <a:pos x="0" y="276"/>
                  </a:cxn>
                  <a:cxn ang="0">
                    <a:pos x="6" y="330"/>
                  </a:cxn>
                  <a:cxn ang="0">
                    <a:pos x="35" y="378"/>
                  </a:cxn>
                  <a:cxn ang="0">
                    <a:pos x="71" y="426"/>
                  </a:cxn>
                  <a:cxn ang="0">
                    <a:pos x="125" y="462"/>
                  </a:cxn>
                  <a:cxn ang="0">
                    <a:pos x="167" y="462"/>
                  </a:cxn>
                  <a:cxn ang="0">
                    <a:pos x="107" y="426"/>
                  </a:cxn>
                  <a:cxn ang="0">
                    <a:pos x="59" y="378"/>
                  </a:cxn>
                  <a:cxn ang="0">
                    <a:pos x="35" y="330"/>
                  </a:cxn>
                  <a:cxn ang="0">
                    <a:pos x="23" y="276"/>
                  </a:cxn>
                  <a:cxn ang="0">
                    <a:pos x="23" y="276"/>
                  </a:cxn>
                </a:cxnLst>
                <a:rect l="0" t="0" r="r" b="b"/>
                <a:pathLst>
                  <a:path w="890" h="462">
                    <a:moveTo>
                      <a:pt x="23" y="276"/>
                    </a:moveTo>
                    <a:lnTo>
                      <a:pt x="29" y="222"/>
                    </a:lnTo>
                    <a:lnTo>
                      <a:pt x="59" y="174"/>
                    </a:lnTo>
                    <a:lnTo>
                      <a:pt x="95" y="132"/>
                    </a:lnTo>
                    <a:lnTo>
                      <a:pt x="149" y="96"/>
                    </a:lnTo>
                    <a:lnTo>
                      <a:pt x="209" y="60"/>
                    </a:lnTo>
                    <a:lnTo>
                      <a:pt x="281" y="36"/>
                    </a:lnTo>
                    <a:lnTo>
                      <a:pt x="364" y="24"/>
                    </a:lnTo>
                    <a:lnTo>
                      <a:pt x="448" y="18"/>
                    </a:lnTo>
                    <a:lnTo>
                      <a:pt x="532" y="24"/>
                    </a:lnTo>
                    <a:lnTo>
                      <a:pt x="609" y="36"/>
                    </a:lnTo>
                    <a:lnTo>
                      <a:pt x="681" y="60"/>
                    </a:lnTo>
                    <a:lnTo>
                      <a:pt x="741" y="96"/>
                    </a:lnTo>
                    <a:lnTo>
                      <a:pt x="795" y="132"/>
                    </a:lnTo>
                    <a:lnTo>
                      <a:pt x="831" y="174"/>
                    </a:lnTo>
                    <a:lnTo>
                      <a:pt x="861" y="222"/>
                    </a:lnTo>
                    <a:lnTo>
                      <a:pt x="867" y="276"/>
                    </a:lnTo>
                    <a:lnTo>
                      <a:pt x="855" y="330"/>
                    </a:lnTo>
                    <a:lnTo>
                      <a:pt x="831" y="378"/>
                    </a:lnTo>
                    <a:lnTo>
                      <a:pt x="783" y="426"/>
                    </a:lnTo>
                    <a:lnTo>
                      <a:pt x="723" y="462"/>
                    </a:lnTo>
                    <a:lnTo>
                      <a:pt x="765" y="462"/>
                    </a:lnTo>
                    <a:lnTo>
                      <a:pt x="819" y="426"/>
                    </a:lnTo>
                    <a:lnTo>
                      <a:pt x="855" y="378"/>
                    </a:lnTo>
                    <a:lnTo>
                      <a:pt x="884" y="330"/>
                    </a:lnTo>
                    <a:lnTo>
                      <a:pt x="890" y="276"/>
                    </a:lnTo>
                    <a:lnTo>
                      <a:pt x="884" y="222"/>
                    </a:lnTo>
                    <a:lnTo>
                      <a:pt x="855" y="168"/>
                    </a:lnTo>
                    <a:lnTo>
                      <a:pt x="813" y="120"/>
                    </a:lnTo>
                    <a:lnTo>
                      <a:pt x="759" y="84"/>
                    </a:lnTo>
                    <a:lnTo>
                      <a:pt x="693" y="48"/>
                    </a:lnTo>
                    <a:lnTo>
                      <a:pt x="621" y="24"/>
                    </a:lnTo>
                    <a:lnTo>
                      <a:pt x="538" y="6"/>
                    </a:lnTo>
                    <a:lnTo>
                      <a:pt x="448" y="0"/>
                    </a:lnTo>
                    <a:lnTo>
                      <a:pt x="358" y="6"/>
                    </a:lnTo>
                    <a:lnTo>
                      <a:pt x="275" y="24"/>
                    </a:lnTo>
                    <a:lnTo>
                      <a:pt x="197" y="48"/>
                    </a:lnTo>
                    <a:lnTo>
                      <a:pt x="131" y="84"/>
                    </a:lnTo>
                    <a:lnTo>
                      <a:pt x="77" y="120"/>
                    </a:lnTo>
                    <a:lnTo>
                      <a:pt x="35" y="168"/>
                    </a:lnTo>
                    <a:lnTo>
                      <a:pt x="12" y="222"/>
                    </a:lnTo>
                    <a:lnTo>
                      <a:pt x="0" y="276"/>
                    </a:lnTo>
                    <a:lnTo>
                      <a:pt x="6" y="330"/>
                    </a:lnTo>
                    <a:lnTo>
                      <a:pt x="35" y="378"/>
                    </a:lnTo>
                    <a:lnTo>
                      <a:pt x="71" y="426"/>
                    </a:lnTo>
                    <a:lnTo>
                      <a:pt x="125" y="462"/>
                    </a:lnTo>
                    <a:lnTo>
                      <a:pt x="167" y="462"/>
                    </a:lnTo>
                    <a:lnTo>
                      <a:pt x="107" y="426"/>
                    </a:lnTo>
                    <a:lnTo>
                      <a:pt x="59" y="378"/>
                    </a:lnTo>
                    <a:lnTo>
                      <a:pt x="35" y="330"/>
                    </a:lnTo>
                    <a:lnTo>
                      <a:pt x="23" y="276"/>
                    </a:lnTo>
                    <a:lnTo>
                      <a:pt x="23" y="276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2"/>
                  </a:gs>
                  <a:gs pos="100000">
                    <a:schemeClr val="accent2">
                      <a:gamma/>
                      <a:shade val="84706"/>
                      <a:invGamma/>
                    </a:schemeClr>
                  </a:gs>
                </a:gsLst>
                <a:lin ang="27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939" name="Freeform 27"/>
              <p:cNvSpPr>
                <a:spLocks/>
              </p:cNvSpPr>
              <p:nvPr/>
            </p:nvSpPr>
            <p:spPr bwMode="hidden">
              <a:xfrm>
                <a:off x="2082" y="3828"/>
                <a:ext cx="407" cy="486"/>
              </a:xfrm>
              <a:custGeom>
                <a:avLst/>
                <a:gdLst/>
                <a:ahLst/>
                <a:cxnLst>
                  <a:cxn ang="0">
                    <a:pos x="18" y="300"/>
                  </a:cxn>
                  <a:cxn ang="0">
                    <a:pos x="24" y="246"/>
                  </a:cxn>
                  <a:cxn ang="0">
                    <a:pos x="48" y="198"/>
                  </a:cxn>
                  <a:cxn ang="0">
                    <a:pos x="83" y="150"/>
                  </a:cxn>
                  <a:cxn ang="0">
                    <a:pos x="131" y="108"/>
                  </a:cxn>
                  <a:cxn ang="0">
                    <a:pos x="185" y="72"/>
                  </a:cxn>
                  <a:cxn ang="0">
                    <a:pos x="251" y="42"/>
                  </a:cxn>
                  <a:cxn ang="0">
                    <a:pos x="329" y="24"/>
                  </a:cxn>
                  <a:cxn ang="0">
                    <a:pos x="406" y="6"/>
                  </a:cxn>
                  <a:cxn ang="0">
                    <a:pos x="406" y="0"/>
                  </a:cxn>
                  <a:cxn ang="0">
                    <a:pos x="323" y="12"/>
                  </a:cxn>
                  <a:cxn ang="0">
                    <a:pos x="245" y="36"/>
                  </a:cxn>
                  <a:cxn ang="0">
                    <a:pos x="179" y="66"/>
                  </a:cxn>
                  <a:cxn ang="0">
                    <a:pos x="119" y="102"/>
                  </a:cxn>
                  <a:cxn ang="0">
                    <a:pos x="72" y="144"/>
                  </a:cxn>
                  <a:cxn ang="0">
                    <a:pos x="30" y="192"/>
                  </a:cxn>
                  <a:cxn ang="0">
                    <a:pos x="6" y="246"/>
                  </a:cxn>
                  <a:cxn ang="0">
                    <a:pos x="0" y="300"/>
                  </a:cxn>
                  <a:cxn ang="0">
                    <a:pos x="6" y="348"/>
                  </a:cxn>
                  <a:cxn ang="0">
                    <a:pos x="30" y="396"/>
                  </a:cxn>
                  <a:cxn ang="0">
                    <a:pos x="66" y="444"/>
                  </a:cxn>
                  <a:cxn ang="0">
                    <a:pos x="107" y="486"/>
                  </a:cxn>
                  <a:cxn ang="0">
                    <a:pos x="131" y="486"/>
                  </a:cxn>
                  <a:cxn ang="0">
                    <a:pos x="83" y="450"/>
                  </a:cxn>
                  <a:cxn ang="0">
                    <a:pos x="48" y="402"/>
                  </a:cxn>
                  <a:cxn ang="0">
                    <a:pos x="24" y="354"/>
                  </a:cxn>
                  <a:cxn ang="0">
                    <a:pos x="18" y="300"/>
                  </a:cxn>
                  <a:cxn ang="0">
                    <a:pos x="18" y="300"/>
                  </a:cxn>
                </a:cxnLst>
                <a:rect l="0" t="0" r="r" b="b"/>
                <a:pathLst>
                  <a:path w="406" h="486">
                    <a:moveTo>
                      <a:pt x="18" y="300"/>
                    </a:moveTo>
                    <a:lnTo>
                      <a:pt x="24" y="246"/>
                    </a:lnTo>
                    <a:lnTo>
                      <a:pt x="48" y="198"/>
                    </a:lnTo>
                    <a:lnTo>
                      <a:pt x="83" y="150"/>
                    </a:lnTo>
                    <a:lnTo>
                      <a:pt x="131" y="108"/>
                    </a:lnTo>
                    <a:lnTo>
                      <a:pt x="185" y="72"/>
                    </a:lnTo>
                    <a:lnTo>
                      <a:pt x="251" y="42"/>
                    </a:lnTo>
                    <a:lnTo>
                      <a:pt x="329" y="24"/>
                    </a:lnTo>
                    <a:lnTo>
                      <a:pt x="406" y="6"/>
                    </a:lnTo>
                    <a:lnTo>
                      <a:pt x="406" y="0"/>
                    </a:lnTo>
                    <a:lnTo>
                      <a:pt x="323" y="12"/>
                    </a:lnTo>
                    <a:lnTo>
                      <a:pt x="245" y="36"/>
                    </a:lnTo>
                    <a:lnTo>
                      <a:pt x="179" y="66"/>
                    </a:lnTo>
                    <a:lnTo>
                      <a:pt x="119" y="102"/>
                    </a:lnTo>
                    <a:lnTo>
                      <a:pt x="72" y="144"/>
                    </a:lnTo>
                    <a:lnTo>
                      <a:pt x="30" y="192"/>
                    </a:lnTo>
                    <a:lnTo>
                      <a:pt x="6" y="246"/>
                    </a:lnTo>
                    <a:lnTo>
                      <a:pt x="0" y="300"/>
                    </a:lnTo>
                    <a:lnTo>
                      <a:pt x="6" y="348"/>
                    </a:lnTo>
                    <a:lnTo>
                      <a:pt x="30" y="396"/>
                    </a:lnTo>
                    <a:lnTo>
                      <a:pt x="66" y="444"/>
                    </a:lnTo>
                    <a:lnTo>
                      <a:pt x="107" y="486"/>
                    </a:lnTo>
                    <a:lnTo>
                      <a:pt x="131" y="486"/>
                    </a:lnTo>
                    <a:lnTo>
                      <a:pt x="83" y="450"/>
                    </a:lnTo>
                    <a:lnTo>
                      <a:pt x="48" y="402"/>
                    </a:lnTo>
                    <a:lnTo>
                      <a:pt x="24" y="354"/>
                    </a:lnTo>
                    <a:lnTo>
                      <a:pt x="18" y="300"/>
                    </a:lnTo>
                    <a:lnTo>
                      <a:pt x="18" y="30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2"/>
                  </a:gs>
                  <a:gs pos="100000">
                    <a:schemeClr val="accent2">
                      <a:gamma/>
                      <a:shade val="90980"/>
                      <a:invGamma/>
                    </a:schemeClr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940" name="Freeform 28"/>
              <p:cNvSpPr>
                <a:spLocks/>
              </p:cNvSpPr>
              <p:nvPr/>
            </p:nvSpPr>
            <p:spPr bwMode="hidden">
              <a:xfrm>
                <a:off x="2987" y="4044"/>
                <a:ext cx="108" cy="252"/>
              </a:xfrm>
              <a:custGeom>
                <a:avLst/>
                <a:gdLst/>
                <a:ahLst/>
                <a:cxnLst>
                  <a:cxn ang="0">
                    <a:pos x="89" y="84"/>
                  </a:cxn>
                  <a:cxn ang="0">
                    <a:pos x="83" y="132"/>
                  </a:cxn>
                  <a:cxn ang="0">
                    <a:pos x="65" y="174"/>
                  </a:cxn>
                  <a:cxn ang="0">
                    <a:pos x="36" y="216"/>
                  </a:cxn>
                  <a:cxn ang="0">
                    <a:pos x="0" y="252"/>
                  </a:cxn>
                  <a:cxn ang="0">
                    <a:pos x="18" y="252"/>
                  </a:cxn>
                  <a:cxn ang="0">
                    <a:pos x="53" y="216"/>
                  </a:cxn>
                  <a:cxn ang="0">
                    <a:pos x="83" y="174"/>
                  </a:cxn>
                  <a:cxn ang="0">
                    <a:pos x="101" y="132"/>
                  </a:cxn>
                  <a:cxn ang="0">
                    <a:pos x="107" y="84"/>
                  </a:cxn>
                  <a:cxn ang="0">
                    <a:pos x="101" y="42"/>
                  </a:cxn>
                  <a:cxn ang="0">
                    <a:pos x="89" y="0"/>
                  </a:cxn>
                  <a:cxn ang="0">
                    <a:pos x="65" y="0"/>
                  </a:cxn>
                  <a:cxn ang="0">
                    <a:pos x="83" y="42"/>
                  </a:cxn>
                  <a:cxn ang="0">
                    <a:pos x="89" y="84"/>
                  </a:cxn>
                  <a:cxn ang="0">
                    <a:pos x="89" y="84"/>
                  </a:cxn>
                </a:cxnLst>
                <a:rect l="0" t="0" r="r" b="b"/>
                <a:pathLst>
                  <a:path w="107" h="252">
                    <a:moveTo>
                      <a:pt x="89" y="84"/>
                    </a:moveTo>
                    <a:lnTo>
                      <a:pt x="83" y="132"/>
                    </a:lnTo>
                    <a:lnTo>
                      <a:pt x="65" y="174"/>
                    </a:lnTo>
                    <a:lnTo>
                      <a:pt x="36" y="216"/>
                    </a:lnTo>
                    <a:lnTo>
                      <a:pt x="0" y="252"/>
                    </a:lnTo>
                    <a:lnTo>
                      <a:pt x="18" y="252"/>
                    </a:lnTo>
                    <a:lnTo>
                      <a:pt x="53" y="216"/>
                    </a:lnTo>
                    <a:lnTo>
                      <a:pt x="83" y="174"/>
                    </a:lnTo>
                    <a:lnTo>
                      <a:pt x="101" y="132"/>
                    </a:lnTo>
                    <a:lnTo>
                      <a:pt x="107" y="84"/>
                    </a:lnTo>
                    <a:lnTo>
                      <a:pt x="101" y="42"/>
                    </a:lnTo>
                    <a:lnTo>
                      <a:pt x="89" y="0"/>
                    </a:lnTo>
                    <a:lnTo>
                      <a:pt x="65" y="0"/>
                    </a:lnTo>
                    <a:lnTo>
                      <a:pt x="83" y="42"/>
                    </a:lnTo>
                    <a:lnTo>
                      <a:pt x="89" y="84"/>
                    </a:lnTo>
                    <a:lnTo>
                      <a:pt x="89" y="84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2"/>
                  </a:gs>
                  <a:gs pos="100000">
                    <a:schemeClr val="accent2">
                      <a:gamma/>
                      <a:shade val="81961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941" name="Freeform 29"/>
              <p:cNvSpPr>
                <a:spLocks/>
              </p:cNvSpPr>
              <p:nvPr/>
            </p:nvSpPr>
            <p:spPr bwMode="hidden">
              <a:xfrm>
                <a:off x="2068" y="3685"/>
                <a:ext cx="835" cy="150"/>
              </a:xfrm>
              <a:custGeom>
                <a:avLst/>
                <a:gdLst/>
                <a:ahLst/>
                <a:cxnLst>
                  <a:cxn ang="0">
                    <a:pos x="518" y="18"/>
                  </a:cxn>
                  <a:cxn ang="0">
                    <a:pos x="597" y="24"/>
                  </a:cxn>
                  <a:cxn ang="0">
                    <a:pos x="682" y="30"/>
                  </a:cxn>
                  <a:cxn ang="0">
                    <a:pos x="755" y="42"/>
                  </a:cxn>
                  <a:cxn ang="0">
                    <a:pos x="828" y="60"/>
                  </a:cxn>
                  <a:cxn ang="0">
                    <a:pos x="835" y="42"/>
                  </a:cxn>
                  <a:cxn ang="0">
                    <a:pos x="761" y="24"/>
                  </a:cxn>
                  <a:cxn ang="0">
                    <a:pos x="688" y="12"/>
                  </a:cxn>
                  <a:cxn ang="0">
                    <a:pos x="603" y="6"/>
                  </a:cxn>
                  <a:cxn ang="0">
                    <a:pos x="518" y="0"/>
                  </a:cxn>
                  <a:cxn ang="0">
                    <a:pos x="372" y="12"/>
                  </a:cxn>
                  <a:cxn ang="0">
                    <a:pos x="232" y="36"/>
                  </a:cxn>
                  <a:cxn ang="0">
                    <a:pos x="110" y="78"/>
                  </a:cxn>
                  <a:cxn ang="0">
                    <a:pos x="0" y="132"/>
                  </a:cxn>
                  <a:cxn ang="0">
                    <a:pos x="19" y="150"/>
                  </a:cxn>
                  <a:cxn ang="0">
                    <a:pos x="122" y="96"/>
                  </a:cxn>
                  <a:cxn ang="0">
                    <a:pos x="244" y="54"/>
                  </a:cxn>
                  <a:cxn ang="0">
                    <a:pos x="378" y="30"/>
                  </a:cxn>
                  <a:cxn ang="0">
                    <a:pos x="518" y="18"/>
                  </a:cxn>
                  <a:cxn ang="0">
                    <a:pos x="518" y="18"/>
                  </a:cxn>
                </a:cxnLst>
                <a:rect l="0" t="0" r="r" b="b"/>
                <a:pathLst>
                  <a:path w="835" h="150">
                    <a:moveTo>
                      <a:pt x="518" y="18"/>
                    </a:moveTo>
                    <a:lnTo>
                      <a:pt x="597" y="24"/>
                    </a:lnTo>
                    <a:lnTo>
                      <a:pt x="682" y="30"/>
                    </a:lnTo>
                    <a:lnTo>
                      <a:pt x="755" y="42"/>
                    </a:lnTo>
                    <a:lnTo>
                      <a:pt x="828" y="60"/>
                    </a:lnTo>
                    <a:lnTo>
                      <a:pt x="835" y="42"/>
                    </a:lnTo>
                    <a:lnTo>
                      <a:pt x="761" y="24"/>
                    </a:lnTo>
                    <a:lnTo>
                      <a:pt x="688" y="12"/>
                    </a:lnTo>
                    <a:lnTo>
                      <a:pt x="603" y="6"/>
                    </a:lnTo>
                    <a:lnTo>
                      <a:pt x="518" y="0"/>
                    </a:lnTo>
                    <a:lnTo>
                      <a:pt x="372" y="12"/>
                    </a:lnTo>
                    <a:lnTo>
                      <a:pt x="232" y="36"/>
                    </a:lnTo>
                    <a:lnTo>
                      <a:pt x="110" y="78"/>
                    </a:lnTo>
                    <a:lnTo>
                      <a:pt x="0" y="132"/>
                    </a:lnTo>
                    <a:lnTo>
                      <a:pt x="19" y="150"/>
                    </a:lnTo>
                    <a:lnTo>
                      <a:pt x="122" y="96"/>
                    </a:lnTo>
                    <a:lnTo>
                      <a:pt x="244" y="54"/>
                    </a:lnTo>
                    <a:lnTo>
                      <a:pt x="378" y="30"/>
                    </a:lnTo>
                    <a:lnTo>
                      <a:pt x="518" y="18"/>
                    </a:lnTo>
                    <a:lnTo>
                      <a:pt x="518" y="18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942" name="Freeform 30"/>
              <p:cNvSpPr>
                <a:spLocks/>
              </p:cNvSpPr>
              <p:nvPr/>
            </p:nvSpPr>
            <p:spPr bwMode="hidden">
              <a:xfrm>
                <a:off x="1867" y="3853"/>
                <a:ext cx="171" cy="461"/>
              </a:xfrm>
              <a:custGeom>
                <a:avLst/>
                <a:gdLst/>
                <a:ahLst/>
                <a:cxnLst>
                  <a:cxn ang="0">
                    <a:pos x="31" y="263"/>
                  </a:cxn>
                  <a:cxn ang="0">
                    <a:pos x="43" y="191"/>
                  </a:cxn>
                  <a:cxn ang="0">
                    <a:pos x="67" y="131"/>
                  </a:cxn>
                  <a:cxn ang="0">
                    <a:pos x="116" y="72"/>
                  </a:cxn>
                  <a:cxn ang="0">
                    <a:pos x="171" y="18"/>
                  </a:cxn>
                  <a:cxn ang="0">
                    <a:pos x="153" y="0"/>
                  </a:cxn>
                  <a:cxn ang="0">
                    <a:pos x="86" y="60"/>
                  </a:cxn>
                  <a:cxn ang="0">
                    <a:pos x="43" y="120"/>
                  </a:cxn>
                  <a:cxn ang="0">
                    <a:pos x="13" y="191"/>
                  </a:cxn>
                  <a:cxn ang="0">
                    <a:pos x="0" y="263"/>
                  </a:cxn>
                  <a:cxn ang="0">
                    <a:pos x="6" y="317"/>
                  </a:cxn>
                  <a:cxn ang="0">
                    <a:pos x="25" y="365"/>
                  </a:cxn>
                  <a:cxn ang="0">
                    <a:pos x="49" y="413"/>
                  </a:cxn>
                  <a:cxn ang="0">
                    <a:pos x="86" y="461"/>
                  </a:cxn>
                  <a:cxn ang="0">
                    <a:pos x="122" y="461"/>
                  </a:cxn>
                  <a:cxn ang="0">
                    <a:pos x="86" y="413"/>
                  </a:cxn>
                  <a:cxn ang="0">
                    <a:pos x="55" y="365"/>
                  </a:cxn>
                  <a:cxn ang="0">
                    <a:pos x="37" y="317"/>
                  </a:cxn>
                  <a:cxn ang="0">
                    <a:pos x="31" y="263"/>
                  </a:cxn>
                  <a:cxn ang="0">
                    <a:pos x="31" y="263"/>
                  </a:cxn>
                </a:cxnLst>
                <a:rect l="0" t="0" r="r" b="b"/>
                <a:pathLst>
                  <a:path w="171" h="461">
                    <a:moveTo>
                      <a:pt x="31" y="263"/>
                    </a:moveTo>
                    <a:lnTo>
                      <a:pt x="43" y="191"/>
                    </a:lnTo>
                    <a:lnTo>
                      <a:pt x="67" y="131"/>
                    </a:lnTo>
                    <a:lnTo>
                      <a:pt x="116" y="72"/>
                    </a:lnTo>
                    <a:lnTo>
                      <a:pt x="171" y="18"/>
                    </a:lnTo>
                    <a:lnTo>
                      <a:pt x="153" y="0"/>
                    </a:lnTo>
                    <a:lnTo>
                      <a:pt x="86" y="60"/>
                    </a:lnTo>
                    <a:lnTo>
                      <a:pt x="43" y="120"/>
                    </a:lnTo>
                    <a:lnTo>
                      <a:pt x="13" y="191"/>
                    </a:lnTo>
                    <a:lnTo>
                      <a:pt x="0" y="263"/>
                    </a:lnTo>
                    <a:lnTo>
                      <a:pt x="6" y="317"/>
                    </a:lnTo>
                    <a:lnTo>
                      <a:pt x="25" y="365"/>
                    </a:lnTo>
                    <a:lnTo>
                      <a:pt x="49" y="413"/>
                    </a:lnTo>
                    <a:lnTo>
                      <a:pt x="86" y="461"/>
                    </a:lnTo>
                    <a:lnTo>
                      <a:pt x="122" y="461"/>
                    </a:lnTo>
                    <a:lnTo>
                      <a:pt x="86" y="413"/>
                    </a:lnTo>
                    <a:lnTo>
                      <a:pt x="55" y="365"/>
                    </a:lnTo>
                    <a:lnTo>
                      <a:pt x="37" y="317"/>
                    </a:lnTo>
                    <a:lnTo>
                      <a:pt x="31" y="263"/>
                    </a:lnTo>
                    <a:lnTo>
                      <a:pt x="31" y="263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943" name="Freeform 31"/>
              <p:cNvSpPr>
                <a:spLocks/>
              </p:cNvSpPr>
              <p:nvPr/>
            </p:nvSpPr>
            <p:spPr bwMode="hidden">
              <a:xfrm>
                <a:off x="2951" y="3751"/>
                <a:ext cx="360" cy="563"/>
              </a:xfrm>
              <a:custGeom>
                <a:avLst/>
                <a:gdLst/>
                <a:ahLst/>
                <a:cxnLst>
                  <a:cxn ang="0">
                    <a:pos x="360" y="365"/>
                  </a:cxn>
                  <a:cxn ang="0">
                    <a:pos x="353" y="305"/>
                  </a:cxn>
                  <a:cxn ang="0">
                    <a:pos x="335" y="251"/>
                  </a:cxn>
                  <a:cxn ang="0">
                    <a:pos x="305" y="204"/>
                  </a:cxn>
                  <a:cxn ang="0">
                    <a:pos x="262" y="156"/>
                  </a:cxn>
                  <a:cxn ang="0">
                    <a:pos x="213" y="108"/>
                  </a:cxn>
                  <a:cxn ang="0">
                    <a:pos x="159" y="66"/>
                  </a:cxn>
                  <a:cxn ang="0">
                    <a:pos x="92" y="30"/>
                  </a:cxn>
                  <a:cxn ang="0">
                    <a:pos x="19" y="0"/>
                  </a:cxn>
                  <a:cxn ang="0">
                    <a:pos x="0" y="12"/>
                  </a:cxn>
                  <a:cxn ang="0">
                    <a:pos x="67" y="42"/>
                  </a:cxn>
                  <a:cxn ang="0">
                    <a:pos x="134" y="78"/>
                  </a:cxn>
                  <a:cxn ang="0">
                    <a:pos x="189" y="114"/>
                  </a:cxn>
                  <a:cxn ang="0">
                    <a:pos x="238" y="162"/>
                  </a:cxn>
                  <a:cxn ang="0">
                    <a:pos x="274" y="210"/>
                  </a:cxn>
                  <a:cxn ang="0">
                    <a:pos x="299" y="257"/>
                  </a:cxn>
                  <a:cxn ang="0">
                    <a:pos x="317" y="311"/>
                  </a:cxn>
                  <a:cxn ang="0">
                    <a:pos x="323" y="365"/>
                  </a:cxn>
                  <a:cxn ang="0">
                    <a:pos x="317" y="419"/>
                  </a:cxn>
                  <a:cxn ang="0">
                    <a:pos x="299" y="467"/>
                  </a:cxn>
                  <a:cxn ang="0">
                    <a:pos x="274" y="515"/>
                  </a:cxn>
                  <a:cxn ang="0">
                    <a:pos x="238" y="563"/>
                  </a:cxn>
                  <a:cxn ang="0">
                    <a:pos x="268" y="563"/>
                  </a:cxn>
                  <a:cxn ang="0">
                    <a:pos x="311" y="515"/>
                  </a:cxn>
                  <a:cxn ang="0">
                    <a:pos x="335" y="467"/>
                  </a:cxn>
                  <a:cxn ang="0">
                    <a:pos x="353" y="419"/>
                  </a:cxn>
                  <a:cxn ang="0">
                    <a:pos x="360" y="365"/>
                  </a:cxn>
                  <a:cxn ang="0">
                    <a:pos x="360" y="365"/>
                  </a:cxn>
                </a:cxnLst>
                <a:rect l="0" t="0" r="r" b="b"/>
                <a:pathLst>
                  <a:path w="360" h="563">
                    <a:moveTo>
                      <a:pt x="360" y="365"/>
                    </a:moveTo>
                    <a:lnTo>
                      <a:pt x="353" y="305"/>
                    </a:lnTo>
                    <a:lnTo>
                      <a:pt x="335" y="251"/>
                    </a:lnTo>
                    <a:lnTo>
                      <a:pt x="305" y="204"/>
                    </a:lnTo>
                    <a:lnTo>
                      <a:pt x="262" y="156"/>
                    </a:lnTo>
                    <a:lnTo>
                      <a:pt x="213" y="108"/>
                    </a:lnTo>
                    <a:lnTo>
                      <a:pt x="159" y="66"/>
                    </a:lnTo>
                    <a:lnTo>
                      <a:pt x="92" y="30"/>
                    </a:lnTo>
                    <a:lnTo>
                      <a:pt x="19" y="0"/>
                    </a:lnTo>
                    <a:lnTo>
                      <a:pt x="0" y="12"/>
                    </a:lnTo>
                    <a:lnTo>
                      <a:pt x="67" y="42"/>
                    </a:lnTo>
                    <a:lnTo>
                      <a:pt x="134" y="78"/>
                    </a:lnTo>
                    <a:lnTo>
                      <a:pt x="189" y="114"/>
                    </a:lnTo>
                    <a:lnTo>
                      <a:pt x="238" y="162"/>
                    </a:lnTo>
                    <a:lnTo>
                      <a:pt x="274" y="210"/>
                    </a:lnTo>
                    <a:lnTo>
                      <a:pt x="299" y="257"/>
                    </a:lnTo>
                    <a:lnTo>
                      <a:pt x="317" y="311"/>
                    </a:lnTo>
                    <a:lnTo>
                      <a:pt x="323" y="365"/>
                    </a:lnTo>
                    <a:lnTo>
                      <a:pt x="317" y="419"/>
                    </a:lnTo>
                    <a:lnTo>
                      <a:pt x="299" y="467"/>
                    </a:lnTo>
                    <a:lnTo>
                      <a:pt x="274" y="515"/>
                    </a:lnTo>
                    <a:lnTo>
                      <a:pt x="238" y="563"/>
                    </a:lnTo>
                    <a:lnTo>
                      <a:pt x="268" y="563"/>
                    </a:lnTo>
                    <a:lnTo>
                      <a:pt x="311" y="515"/>
                    </a:lnTo>
                    <a:lnTo>
                      <a:pt x="335" y="467"/>
                    </a:lnTo>
                    <a:lnTo>
                      <a:pt x="353" y="419"/>
                    </a:lnTo>
                    <a:lnTo>
                      <a:pt x="360" y="365"/>
                    </a:lnTo>
                    <a:lnTo>
                      <a:pt x="360" y="365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2"/>
                  </a:gs>
                  <a:gs pos="100000">
                    <a:schemeClr val="accent2">
                      <a:gamma/>
                      <a:shade val="87843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944" name="Freeform 32"/>
              <p:cNvSpPr>
                <a:spLocks/>
              </p:cNvSpPr>
              <p:nvPr/>
            </p:nvSpPr>
            <p:spPr bwMode="hidden">
              <a:xfrm>
                <a:off x="2318" y="3631"/>
                <a:ext cx="1078" cy="425"/>
              </a:xfrm>
              <a:custGeom>
                <a:avLst/>
                <a:gdLst/>
                <a:ahLst/>
                <a:cxnLst>
                  <a:cxn ang="0">
                    <a:pos x="1053" y="425"/>
                  </a:cxn>
                  <a:cxn ang="0">
                    <a:pos x="1078" y="419"/>
                  </a:cxn>
                  <a:cxn ang="0">
                    <a:pos x="1066" y="377"/>
                  </a:cxn>
                  <a:cxn ang="0">
                    <a:pos x="1047" y="336"/>
                  </a:cxn>
                  <a:cxn ang="0">
                    <a:pos x="986" y="252"/>
                  </a:cxn>
                  <a:cxn ang="0">
                    <a:pos x="907" y="180"/>
                  </a:cxn>
                  <a:cxn ang="0">
                    <a:pos x="810" y="120"/>
                  </a:cxn>
                  <a:cxn ang="0">
                    <a:pos x="694" y="72"/>
                  </a:cxn>
                  <a:cxn ang="0">
                    <a:pos x="560" y="30"/>
                  </a:cxn>
                  <a:cxn ang="0">
                    <a:pos x="420" y="6"/>
                  </a:cxn>
                  <a:cxn ang="0">
                    <a:pos x="268" y="0"/>
                  </a:cxn>
                  <a:cxn ang="0">
                    <a:pos x="134" y="6"/>
                  </a:cxn>
                  <a:cxn ang="0">
                    <a:pos x="0" y="24"/>
                  </a:cxn>
                  <a:cxn ang="0">
                    <a:pos x="12" y="36"/>
                  </a:cxn>
                  <a:cxn ang="0">
                    <a:pos x="134" y="18"/>
                  </a:cxn>
                  <a:cxn ang="0">
                    <a:pos x="268" y="12"/>
                  </a:cxn>
                  <a:cxn ang="0">
                    <a:pos x="420" y="18"/>
                  </a:cxn>
                  <a:cxn ang="0">
                    <a:pos x="554" y="42"/>
                  </a:cxn>
                  <a:cxn ang="0">
                    <a:pos x="682" y="84"/>
                  </a:cxn>
                  <a:cxn ang="0">
                    <a:pos x="798" y="132"/>
                  </a:cxn>
                  <a:cxn ang="0">
                    <a:pos x="895" y="192"/>
                  </a:cxn>
                  <a:cxn ang="0">
                    <a:pos x="968" y="264"/>
                  </a:cxn>
                  <a:cxn ang="0">
                    <a:pos x="999" y="300"/>
                  </a:cxn>
                  <a:cxn ang="0">
                    <a:pos x="1023" y="342"/>
                  </a:cxn>
                  <a:cxn ang="0">
                    <a:pos x="1041" y="383"/>
                  </a:cxn>
                  <a:cxn ang="0">
                    <a:pos x="1053" y="425"/>
                  </a:cxn>
                  <a:cxn ang="0">
                    <a:pos x="1053" y="425"/>
                  </a:cxn>
                </a:cxnLst>
                <a:rect l="0" t="0" r="r" b="b"/>
                <a:pathLst>
                  <a:path w="1078" h="425">
                    <a:moveTo>
                      <a:pt x="1053" y="425"/>
                    </a:moveTo>
                    <a:lnTo>
                      <a:pt x="1078" y="419"/>
                    </a:lnTo>
                    <a:lnTo>
                      <a:pt x="1066" y="377"/>
                    </a:lnTo>
                    <a:lnTo>
                      <a:pt x="1047" y="336"/>
                    </a:lnTo>
                    <a:lnTo>
                      <a:pt x="986" y="252"/>
                    </a:lnTo>
                    <a:lnTo>
                      <a:pt x="907" y="180"/>
                    </a:lnTo>
                    <a:lnTo>
                      <a:pt x="810" y="120"/>
                    </a:lnTo>
                    <a:lnTo>
                      <a:pt x="694" y="72"/>
                    </a:lnTo>
                    <a:lnTo>
                      <a:pt x="560" y="30"/>
                    </a:lnTo>
                    <a:lnTo>
                      <a:pt x="420" y="6"/>
                    </a:lnTo>
                    <a:lnTo>
                      <a:pt x="268" y="0"/>
                    </a:lnTo>
                    <a:lnTo>
                      <a:pt x="134" y="6"/>
                    </a:lnTo>
                    <a:lnTo>
                      <a:pt x="0" y="24"/>
                    </a:lnTo>
                    <a:lnTo>
                      <a:pt x="12" y="36"/>
                    </a:lnTo>
                    <a:lnTo>
                      <a:pt x="134" y="18"/>
                    </a:lnTo>
                    <a:lnTo>
                      <a:pt x="268" y="12"/>
                    </a:lnTo>
                    <a:lnTo>
                      <a:pt x="420" y="18"/>
                    </a:lnTo>
                    <a:lnTo>
                      <a:pt x="554" y="42"/>
                    </a:lnTo>
                    <a:lnTo>
                      <a:pt x="682" y="84"/>
                    </a:lnTo>
                    <a:lnTo>
                      <a:pt x="798" y="132"/>
                    </a:lnTo>
                    <a:lnTo>
                      <a:pt x="895" y="192"/>
                    </a:lnTo>
                    <a:lnTo>
                      <a:pt x="968" y="264"/>
                    </a:lnTo>
                    <a:lnTo>
                      <a:pt x="999" y="300"/>
                    </a:lnTo>
                    <a:lnTo>
                      <a:pt x="1023" y="342"/>
                    </a:lnTo>
                    <a:lnTo>
                      <a:pt x="1041" y="383"/>
                    </a:lnTo>
                    <a:lnTo>
                      <a:pt x="1053" y="425"/>
                    </a:lnTo>
                    <a:lnTo>
                      <a:pt x="1053" y="425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2"/>
                  </a:gs>
                  <a:gs pos="100000">
                    <a:schemeClr val="accent2">
                      <a:gamma/>
                      <a:shade val="87843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945" name="Freeform 33"/>
              <p:cNvSpPr>
                <a:spLocks/>
              </p:cNvSpPr>
              <p:nvPr/>
            </p:nvSpPr>
            <p:spPr bwMode="hidden">
              <a:xfrm>
                <a:off x="3304" y="4080"/>
                <a:ext cx="98" cy="234"/>
              </a:xfrm>
              <a:custGeom>
                <a:avLst/>
                <a:gdLst/>
                <a:ahLst/>
                <a:cxnLst>
                  <a:cxn ang="0">
                    <a:pos x="0" y="234"/>
                  </a:cxn>
                  <a:cxn ang="0">
                    <a:pos x="25" y="234"/>
                  </a:cxn>
                  <a:cxn ang="0">
                    <a:pos x="55" y="186"/>
                  </a:cxn>
                  <a:cxn ang="0">
                    <a:pos x="80" y="138"/>
                  </a:cxn>
                  <a:cxn ang="0">
                    <a:pos x="92" y="90"/>
                  </a:cxn>
                  <a:cxn ang="0">
                    <a:pos x="98" y="36"/>
                  </a:cxn>
                  <a:cxn ang="0">
                    <a:pos x="98" y="0"/>
                  </a:cxn>
                  <a:cxn ang="0">
                    <a:pos x="74" y="0"/>
                  </a:cxn>
                  <a:cxn ang="0">
                    <a:pos x="74" y="36"/>
                  </a:cxn>
                  <a:cxn ang="0">
                    <a:pos x="67" y="90"/>
                  </a:cxn>
                  <a:cxn ang="0">
                    <a:pos x="55" y="138"/>
                  </a:cxn>
                  <a:cxn ang="0">
                    <a:pos x="31" y="186"/>
                  </a:cxn>
                  <a:cxn ang="0">
                    <a:pos x="0" y="234"/>
                  </a:cxn>
                  <a:cxn ang="0">
                    <a:pos x="0" y="234"/>
                  </a:cxn>
                </a:cxnLst>
                <a:rect l="0" t="0" r="r" b="b"/>
                <a:pathLst>
                  <a:path w="98" h="234">
                    <a:moveTo>
                      <a:pt x="0" y="234"/>
                    </a:moveTo>
                    <a:lnTo>
                      <a:pt x="25" y="234"/>
                    </a:lnTo>
                    <a:lnTo>
                      <a:pt x="55" y="186"/>
                    </a:lnTo>
                    <a:lnTo>
                      <a:pt x="80" y="138"/>
                    </a:lnTo>
                    <a:lnTo>
                      <a:pt x="92" y="90"/>
                    </a:lnTo>
                    <a:lnTo>
                      <a:pt x="98" y="36"/>
                    </a:lnTo>
                    <a:lnTo>
                      <a:pt x="98" y="0"/>
                    </a:lnTo>
                    <a:lnTo>
                      <a:pt x="74" y="0"/>
                    </a:lnTo>
                    <a:lnTo>
                      <a:pt x="74" y="36"/>
                    </a:lnTo>
                    <a:lnTo>
                      <a:pt x="67" y="90"/>
                    </a:lnTo>
                    <a:lnTo>
                      <a:pt x="55" y="138"/>
                    </a:lnTo>
                    <a:lnTo>
                      <a:pt x="31" y="186"/>
                    </a:lnTo>
                    <a:lnTo>
                      <a:pt x="0" y="234"/>
                    </a:lnTo>
                    <a:lnTo>
                      <a:pt x="0" y="234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2"/>
                  </a:gs>
                  <a:gs pos="100000">
                    <a:schemeClr val="accent2">
                      <a:gamma/>
                      <a:shade val="87843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946" name="Freeform 34"/>
              <p:cNvSpPr>
                <a:spLocks/>
              </p:cNvSpPr>
              <p:nvPr/>
            </p:nvSpPr>
            <p:spPr bwMode="hidden">
              <a:xfrm>
                <a:off x="1776" y="3673"/>
                <a:ext cx="481" cy="641"/>
              </a:xfrm>
              <a:custGeom>
                <a:avLst/>
                <a:gdLst/>
                <a:ahLst/>
                <a:cxnLst>
                  <a:cxn ang="0">
                    <a:pos x="18" y="443"/>
                  </a:cxn>
                  <a:cxn ang="0">
                    <a:pos x="24" y="371"/>
                  </a:cxn>
                  <a:cxn ang="0">
                    <a:pos x="55" y="305"/>
                  </a:cxn>
                  <a:cxn ang="0">
                    <a:pos x="91" y="246"/>
                  </a:cxn>
                  <a:cxn ang="0">
                    <a:pos x="146" y="186"/>
                  </a:cxn>
                  <a:cxn ang="0">
                    <a:pos x="213" y="132"/>
                  </a:cxn>
                  <a:cxn ang="0">
                    <a:pos x="292" y="84"/>
                  </a:cxn>
                  <a:cxn ang="0">
                    <a:pos x="384" y="48"/>
                  </a:cxn>
                  <a:cxn ang="0">
                    <a:pos x="481" y="12"/>
                  </a:cxn>
                  <a:cxn ang="0">
                    <a:pos x="457" y="0"/>
                  </a:cxn>
                  <a:cxn ang="0">
                    <a:pos x="359" y="36"/>
                  </a:cxn>
                  <a:cxn ang="0">
                    <a:pos x="274" y="78"/>
                  </a:cxn>
                  <a:cxn ang="0">
                    <a:pos x="195" y="126"/>
                  </a:cxn>
                  <a:cxn ang="0">
                    <a:pos x="128" y="180"/>
                  </a:cxn>
                  <a:cxn ang="0">
                    <a:pos x="73" y="240"/>
                  </a:cxn>
                  <a:cxn ang="0">
                    <a:pos x="37" y="305"/>
                  </a:cxn>
                  <a:cxn ang="0">
                    <a:pos x="6" y="371"/>
                  </a:cxn>
                  <a:cxn ang="0">
                    <a:pos x="0" y="443"/>
                  </a:cxn>
                  <a:cxn ang="0">
                    <a:pos x="6" y="497"/>
                  </a:cxn>
                  <a:cxn ang="0">
                    <a:pos x="18" y="545"/>
                  </a:cxn>
                  <a:cxn ang="0">
                    <a:pos x="43" y="593"/>
                  </a:cxn>
                  <a:cxn ang="0">
                    <a:pos x="73" y="641"/>
                  </a:cxn>
                  <a:cxn ang="0">
                    <a:pos x="97" y="641"/>
                  </a:cxn>
                  <a:cxn ang="0">
                    <a:pos x="67" y="593"/>
                  </a:cxn>
                  <a:cxn ang="0">
                    <a:pos x="43" y="545"/>
                  </a:cxn>
                  <a:cxn ang="0">
                    <a:pos x="24" y="497"/>
                  </a:cxn>
                  <a:cxn ang="0">
                    <a:pos x="18" y="443"/>
                  </a:cxn>
                  <a:cxn ang="0">
                    <a:pos x="18" y="443"/>
                  </a:cxn>
                </a:cxnLst>
                <a:rect l="0" t="0" r="r" b="b"/>
                <a:pathLst>
                  <a:path w="481" h="641">
                    <a:moveTo>
                      <a:pt x="18" y="443"/>
                    </a:moveTo>
                    <a:lnTo>
                      <a:pt x="24" y="371"/>
                    </a:lnTo>
                    <a:lnTo>
                      <a:pt x="55" y="305"/>
                    </a:lnTo>
                    <a:lnTo>
                      <a:pt x="91" y="246"/>
                    </a:lnTo>
                    <a:lnTo>
                      <a:pt x="146" y="186"/>
                    </a:lnTo>
                    <a:lnTo>
                      <a:pt x="213" y="132"/>
                    </a:lnTo>
                    <a:lnTo>
                      <a:pt x="292" y="84"/>
                    </a:lnTo>
                    <a:lnTo>
                      <a:pt x="384" y="48"/>
                    </a:lnTo>
                    <a:lnTo>
                      <a:pt x="481" y="12"/>
                    </a:lnTo>
                    <a:lnTo>
                      <a:pt x="457" y="0"/>
                    </a:lnTo>
                    <a:lnTo>
                      <a:pt x="359" y="36"/>
                    </a:lnTo>
                    <a:lnTo>
                      <a:pt x="274" y="78"/>
                    </a:lnTo>
                    <a:lnTo>
                      <a:pt x="195" y="126"/>
                    </a:lnTo>
                    <a:lnTo>
                      <a:pt x="128" y="180"/>
                    </a:lnTo>
                    <a:lnTo>
                      <a:pt x="73" y="240"/>
                    </a:lnTo>
                    <a:lnTo>
                      <a:pt x="37" y="305"/>
                    </a:lnTo>
                    <a:lnTo>
                      <a:pt x="6" y="371"/>
                    </a:lnTo>
                    <a:lnTo>
                      <a:pt x="0" y="443"/>
                    </a:lnTo>
                    <a:lnTo>
                      <a:pt x="6" y="497"/>
                    </a:lnTo>
                    <a:lnTo>
                      <a:pt x="18" y="545"/>
                    </a:lnTo>
                    <a:lnTo>
                      <a:pt x="43" y="593"/>
                    </a:lnTo>
                    <a:lnTo>
                      <a:pt x="73" y="641"/>
                    </a:lnTo>
                    <a:lnTo>
                      <a:pt x="97" y="641"/>
                    </a:lnTo>
                    <a:lnTo>
                      <a:pt x="67" y="593"/>
                    </a:lnTo>
                    <a:lnTo>
                      <a:pt x="43" y="545"/>
                    </a:lnTo>
                    <a:lnTo>
                      <a:pt x="24" y="497"/>
                    </a:lnTo>
                    <a:lnTo>
                      <a:pt x="18" y="443"/>
                    </a:lnTo>
                    <a:lnTo>
                      <a:pt x="18" y="443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8947" name="Group 35"/>
            <p:cNvGrpSpPr>
              <a:grpSpLocks/>
            </p:cNvGrpSpPr>
            <p:nvPr userDrawn="1"/>
          </p:nvGrpSpPr>
          <p:grpSpPr bwMode="auto">
            <a:xfrm>
              <a:off x="4128" y="3360"/>
              <a:ext cx="1351" cy="821"/>
              <a:chOff x="4128" y="3360"/>
              <a:chExt cx="1351" cy="821"/>
            </a:xfrm>
          </p:grpSpPr>
          <p:sp>
            <p:nvSpPr>
              <p:cNvPr id="38948" name="Freeform 36"/>
              <p:cNvSpPr>
                <a:spLocks noEditPoints="1"/>
              </p:cNvSpPr>
              <p:nvPr/>
            </p:nvSpPr>
            <p:spPr bwMode="hidden">
              <a:xfrm>
                <a:off x="4200" y="3402"/>
                <a:ext cx="1201" cy="731"/>
              </a:xfrm>
              <a:custGeom>
                <a:avLst/>
                <a:gdLst/>
                <a:ahLst/>
                <a:cxnLst>
                  <a:cxn ang="0">
                    <a:pos x="484" y="6"/>
                  </a:cxn>
                  <a:cxn ang="0">
                    <a:pos x="263" y="60"/>
                  </a:cxn>
                  <a:cxn ang="0">
                    <a:pos x="101" y="162"/>
                  </a:cxn>
                  <a:cxn ang="0">
                    <a:pos x="12" y="294"/>
                  </a:cxn>
                  <a:cxn ang="0">
                    <a:pos x="0" y="366"/>
                  </a:cxn>
                  <a:cxn ang="0">
                    <a:pos x="12" y="437"/>
                  </a:cxn>
                  <a:cxn ang="0">
                    <a:pos x="101" y="569"/>
                  </a:cxn>
                  <a:cxn ang="0">
                    <a:pos x="263" y="671"/>
                  </a:cxn>
                  <a:cxn ang="0">
                    <a:pos x="484" y="725"/>
                  </a:cxn>
                  <a:cxn ang="0">
                    <a:pos x="723" y="725"/>
                  </a:cxn>
                  <a:cxn ang="0">
                    <a:pos x="938" y="671"/>
                  </a:cxn>
                  <a:cxn ang="0">
                    <a:pos x="1100" y="569"/>
                  </a:cxn>
                  <a:cxn ang="0">
                    <a:pos x="1189" y="437"/>
                  </a:cxn>
                  <a:cxn ang="0">
                    <a:pos x="1201" y="366"/>
                  </a:cxn>
                  <a:cxn ang="0">
                    <a:pos x="1189" y="294"/>
                  </a:cxn>
                  <a:cxn ang="0">
                    <a:pos x="1100" y="162"/>
                  </a:cxn>
                  <a:cxn ang="0">
                    <a:pos x="938" y="60"/>
                  </a:cxn>
                  <a:cxn ang="0">
                    <a:pos x="723" y="6"/>
                  </a:cxn>
                  <a:cxn ang="0">
                    <a:pos x="604" y="0"/>
                  </a:cxn>
                  <a:cxn ang="0">
                    <a:pos x="490" y="701"/>
                  </a:cxn>
                  <a:cxn ang="0">
                    <a:pos x="287" y="647"/>
                  </a:cxn>
                  <a:cxn ang="0">
                    <a:pos x="131" y="557"/>
                  </a:cxn>
                  <a:cxn ang="0">
                    <a:pos x="48" y="437"/>
                  </a:cxn>
                  <a:cxn ang="0">
                    <a:pos x="36" y="366"/>
                  </a:cxn>
                  <a:cxn ang="0">
                    <a:pos x="48" y="300"/>
                  </a:cxn>
                  <a:cxn ang="0">
                    <a:pos x="131" y="174"/>
                  </a:cxn>
                  <a:cxn ang="0">
                    <a:pos x="287" y="84"/>
                  </a:cxn>
                  <a:cxn ang="0">
                    <a:pos x="490" y="30"/>
                  </a:cxn>
                  <a:cxn ang="0">
                    <a:pos x="717" y="30"/>
                  </a:cxn>
                  <a:cxn ang="0">
                    <a:pos x="920" y="84"/>
                  </a:cxn>
                  <a:cxn ang="0">
                    <a:pos x="1070" y="174"/>
                  </a:cxn>
                  <a:cxn ang="0">
                    <a:pos x="1153" y="300"/>
                  </a:cxn>
                  <a:cxn ang="0">
                    <a:pos x="1153" y="437"/>
                  </a:cxn>
                  <a:cxn ang="0">
                    <a:pos x="1070" y="557"/>
                  </a:cxn>
                  <a:cxn ang="0">
                    <a:pos x="920" y="647"/>
                  </a:cxn>
                  <a:cxn ang="0">
                    <a:pos x="717" y="701"/>
                  </a:cxn>
                  <a:cxn ang="0">
                    <a:pos x="604" y="707"/>
                  </a:cxn>
                </a:cxnLst>
                <a:rect l="0" t="0" r="r" b="b"/>
                <a:pathLst>
                  <a:path w="1201" h="731">
                    <a:moveTo>
                      <a:pt x="604" y="0"/>
                    </a:moveTo>
                    <a:lnTo>
                      <a:pt x="484" y="6"/>
                    </a:lnTo>
                    <a:lnTo>
                      <a:pt x="370" y="30"/>
                    </a:lnTo>
                    <a:lnTo>
                      <a:pt x="263" y="60"/>
                    </a:lnTo>
                    <a:lnTo>
                      <a:pt x="179" y="108"/>
                    </a:lnTo>
                    <a:lnTo>
                      <a:pt x="101" y="162"/>
                    </a:lnTo>
                    <a:lnTo>
                      <a:pt x="48" y="222"/>
                    </a:lnTo>
                    <a:lnTo>
                      <a:pt x="12" y="294"/>
                    </a:lnTo>
                    <a:lnTo>
                      <a:pt x="6" y="330"/>
                    </a:lnTo>
                    <a:lnTo>
                      <a:pt x="0" y="366"/>
                    </a:lnTo>
                    <a:lnTo>
                      <a:pt x="6" y="401"/>
                    </a:lnTo>
                    <a:lnTo>
                      <a:pt x="12" y="437"/>
                    </a:lnTo>
                    <a:lnTo>
                      <a:pt x="48" y="509"/>
                    </a:lnTo>
                    <a:lnTo>
                      <a:pt x="101" y="569"/>
                    </a:lnTo>
                    <a:lnTo>
                      <a:pt x="179" y="623"/>
                    </a:lnTo>
                    <a:lnTo>
                      <a:pt x="263" y="671"/>
                    </a:lnTo>
                    <a:lnTo>
                      <a:pt x="370" y="701"/>
                    </a:lnTo>
                    <a:lnTo>
                      <a:pt x="484" y="725"/>
                    </a:lnTo>
                    <a:lnTo>
                      <a:pt x="604" y="731"/>
                    </a:lnTo>
                    <a:lnTo>
                      <a:pt x="723" y="725"/>
                    </a:lnTo>
                    <a:lnTo>
                      <a:pt x="837" y="701"/>
                    </a:lnTo>
                    <a:lnTo>
                      <a:pt x="938" y="671"/>
                    </a:lnTo>
                    <a:lnTo>
                      <a:pt x="1028" y="623"/>
                    </a:lnTo>
                    <a:lnTo>
                      <a:pt x="1100" y="569"/>
                    </a:lnTo>
                    <a:lnTo>
                      <a:pt x="1153" y="509"/>
                    </a:lnTo>
                    <a:lnTo>
                      <a:pt x="1189" y="437"/>
                    </a:lnTo>
                    <a:lnTo>
                      <a:pt x="1201" y="401"/>
                    </a:lnTo>
                    <a:lnTo>
                      <a:pt x="1201" y="366"/>
                    </a:lnTo>
                    <a:lnTo>
                      <a:pt x="1201" y="330"/>
                    </a:lnTo>
                    <a:lnTo>
                      <a:pt x="1189" y="294"/>
                    </a:lnTo>
                    <a:lnTo>
                      <a:pt x="1153" y="222"/>
                    </a:lnTo>
                    <a:lnTo>
                      <a:pt x="1100" y="162"/>
                    </a:lnTo>
                    <a:lnTo>
                      <a:pt x="1028" y="108"/>
                    </a:lnTo>
                    <a:lnTo>
                      <a:pt x="938" y="60"/>
                    </a:lnTo>
                    <a:lnTo>
                      <a:pt x="837" y="30"/>
                    </a:lnTo>
                    <a:lnTo>
                      <a:pt x="723" y="6"/>
                    </a:lnTo>
                    <a:lnTo>
                      <a:pt x="604" y="0"/>
                    </a:lnTo>
                    <a:lnTo>
                      <a:pt x="604" y="0"/>
                    </a:lnTo>
                    <a:close/>
                    <a:moveTo>
                      <a:pt x="604" y="707"/>
                    </a:moveTo>
                    <a:lnTo>
                      <a:pt x="490" y="701"/>
                    </a:lnTo>
                    <a:lnTo>
                      <a:pt x="382" y="683"/>
                    </a:lnTo>
                    <a:lnTo>
                      <a:pt x="287" y="647"/>
                    </a:lnTo>
                    <a:lnTo>
                      <a:pt x="203" y="611"/>
                    </a:lnTo>
                    <a:lnTo>
                      <a:pt x="131" y="557"/>
                    </a:lnTo>
                    <a:lnTo>
                      <a:pt x="83" y="497"/>
                    </a:lnTo>
                    <a:lnTo>
                      <a:pt x="48" y="437"/>
                    </a:lnTo>
                    <a:lnTo>
                      <a:pt x="42" y="401"/>
                    </a:lnTo>
                    <a:lnTo>
                      <a:pt x="36" y="366"/>
                    </a:lnTo>
                    <a:lnTo>
                      <a:pt x="42" y="330"/>
                    </a:lnTo>
                    <a:lnTo>
                      <a:pt x="48" y="300"/>
                    </a:lnTo>
                    <a:lnTo>
                      <a:pt x="83" y="234"/>
                    </a:lnTo>
                    <a:lnTo>
                      <a:pt x="131" y="174"/>
                    </a:lnTo>
                    <a:lnTo>
                      <a:pt x="203" y="126"/>
                    </a:lnTo>
                    <a:lnTo>
                      <a:pt x="287" y="84"/>
                    </a:lnTo>
                    <a:lnTo>
                      <a:pt x="382" y="54"/>
                    </a:lnTo>
                    <a:lnTo>
                      <a:pt x="490" y="30"/>
                    </a:lnTo>
                    <a:lnTo>
                      <a:pt x="604" y="24"/>
                    </a:lnTo>
                    <a:lnTo>
                      <a:pt x="717" y="30"/>
                    </a:lnTo>
                    <a:lnTo>
                      <a:pt x="825" y="54"/>
                    </a:lnTo>
                    <a:lnTo>
                      <a:pt x="920" y="84"/>
                    </a:lnTo>
                    <a:lnTo>
                      <a:pt x="1004" y="126"/>
                    </a:lnTo>
                    <a:lnTo>
                      <a:pt x="1070" y="174"/>
                    </a:lnTo>
                    <a:lnTo>
                      <a:pt x="1124" y="234"/>
                    </a:lnTo>
                    <a:lnTo>
                      <a:pt x="1153" y="300"/>
                    </a:lnTo>
                    <a:lnTo>
                      <a:pt x="1165" y="366"/>
                    </a:lnTo>
                    <a:lnTo>
                      <a:pt x="1153" y="437"/>
                    </a:lnTo>
                    <a:lnTo>
                      <a:pt x="1124" y="497"/>
                    </a:lnTo>
                    <a:lnTo>
                      <a:pt x="1070" y="557"/>
                    </a:lnTo>
                    <a:lnTo>
                      <a:pt x="1004" y="611"/>
                    </a:lnTo>
                    <a:lnTo>
                      <a:pt x="920" y="647"/>
                    </a:lnTo>
                    <a:lnTo>
                      <a:pt x="825" y="683"/>
                    </a:lnTo>
                    <a:lnTo>
                      <a:pt x="717" y="701"/>
                    </a:lnTo>
                    <a:lnTo>
                      <a:pt x="604" y="707"/>
                    </a:lnTo>
                    <a:lnTo>
                      <a:pt x="604" y="707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2">
                      <a:gamma/>
                      <a:tint val="96863"/>
                      <a:invGamma/>
                    </a:schemeClr>
                  </a:gs>
                  <a:gs pos="100000">
                    <a:schemeClr val="accent2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949" name="Freeform 37"/>
              <p:cNvSpPr>
                <a:spLocks/>
              </p:cNvSpPr>
              <p:nvPr/>
            </p:nvSpPr>
            <p:spPr bwMode="hidden">
              <a:xfrm>
                <a:off x="4128" y="3366"/>
                <a:ext cx="544" cy="737"/>
              </a:xfrm>
              <a:custGeom>
                <a:avLst/>
                <a:gdLst/>
                <a:ahLst/>
                <a:cxnLst>
                  <a:cxn ang="0">
                    <a:pos x="24" y="402"/>
                  </a:cxn>
                  <a:cxn ang="0">
                    <a:pos x="36" y="330"/>
                  </a:cxn>
                  <a:cxn ang="0">
                    <a:pos x="66" y="264"/>
                  </a:cxn>
                  <a:cxn ang="0">
                    <a:pos x="108" y="204"/>
                  </a:cxn>
                  <a:cxn ang="0">
                    <a:pos x="173" y="150"/>
                  </a:cxn>
                  <a:cxn ang="0">
                    <a:pos x="251" y="102"/>
                  </a:cxn>
                  <a:cxn ang="0">
                    <a:pos x="335" y="60"/>
                  </a:cxn>
                  <a:cxn ang="0">
                    <a:pos x="436" y="30"/>
                  </a:cxn>
                  <a:cxn ang="0">
                    <a:pos x="544" y="12"/>
                  </a:cxn>
                  <a:cxn ang="0">
                    <a:pos x="544" y="0"/>
                  </a:cxn>
                  <a:cxn ang="0">
                    <a:pos x="430" y="18"/>
                  </a:cxn>
                  <a:cxn ang="0">
                    <a:pos x="329" y="48"/>
                  </a:cxn>
                  <a:cxn ang="0">
                    <a:pos x="233" y="90"/>
                  </a:cxn>
                  <a:cxn ang="0">
                    <a:pos x="155" y="138"/>
                  </a:cxn>
                  <a:cxn ang="0">
                    <a:pos x="90" y="198"/>
                  </a:cxn>
                  <a:cxn ang="0">
                    <a:pos x="42" y="258"/>
                  </a:cxn>
                  <a:cxn ang="0">
                    <a:pos x="12" y="330"/>
                  </a:cxn>
                  <a:cxn ang="0">
                    <a:pos x="0" y="402"/>
                  </a:cxn>
                  <a:cxn ang="0">
                    <a:pos x="6" y="455"/>
                  </a:cxn>
                  <a:cxn ang="0">
                    <a:pos x="18" y="503"/>
                  </a:cxn>
                  <a:cxn ang="0">
                    <a:pos x="42" y="545"/>
                  </a:cxn>
                  <a:cxn ang="0">
                    <a:pos x="78" y="593"/>
                  </a:cxn>
                  <a:cxn ang="0">
                    <a:pos x="114" y="635"/>
                  </a:cxn>
                  <a:cxn ang="0">
                    <a:pos x="161" y="671"/>
                  </a:cxn>
                  <a:cxn ang="0">
                    <a:pos x="221" y="707"/>
                  </a:cxn>
                  <a:cxn ang="0">
                    <a:pos x="281" y="737"/>
                  </a:cxn>
                  <a:cxn ang="0">
                    <a:pos x="323" y="737"/>
                  </a:cxn>
                  <a:cxn ang="0">
                    <a:pos x="257" y="707"/>
                  </a:cxn>
                  <a:cxn ang="0">
                    <a:pos x="203" y="671"/>
                  </a:cxn>
                  <a:cxn ang="0">
                    <a:pos x="149" y="635"/>
                  </a:cxn>
                  <a:cxn ang="0">
                    <a:pos x="108" y="593"/>
                  </a:cxn>
                  <a:cxn ang="0">
                    <a:pos x="72" y="551"/>
                  </a:cxn>
                  <a:cxn ang="0">
                    <a:pos x="48" y="503"/>
                  </a:cxn>
                  <a:cxn ang="0">
                    <a:pos x="30" y="455"/>
                  </a:cxn>
                  <a:cxn ang="0">
                    <a:pos x="24" y="402"/>
                  </a:cxn>
                  <a:cxn ang="0">
                    <a:pos x="24" y="402"/>
                  </a:cxn>
                </a:cxnLst>
                <a:rect l="0" t="0" r="r" b="b"/>
                <a:pathLst>
                  <a:path w="544" h="737">
                    <a:moveTo>
                      <a:pt x="24" y="402"/>
                    </a:moveTo>
                    <a:lnTo>
                      <a:pt x="36" y="330"/>
                    </a:lnTo>
                    <a:lnTo>
                      <a:pt x="66" y="264"/>
                    </a:lnTo>
                    <a:lnTo>
                      <a:pt x="108" y="204"/>
                    </a:lnTo>
                    <a:lnTo>
                      <a:pt x="173" y="150"/>
                    </a:lnTo>
                    <a:lnTo>
                      <a:pt x="251" y="102"/>
                    </a:lnTo>
                    <a:lnTo>
                      <a:pt x="335" y="60"/>
                    </a:lnTo>
                    <a:lnTo>
                      <a:pt x="436" y="30"/>
                    </a:lnTo>
                    <a:lnTo>
                      <a:pt x="544" y="12"/>
                    </a:lnTo>
                    <a:lnTo>
                      <a:pt x="544" y="0"/>
                    </a:lnTo>
                    <a:lnTo>
                      <a:pt x="430" y="18"/>
                    </a:lnTo>
                    <a:lnTo>
                      <a:pt x="329" y="48"/>
                    </a:lnTo>
                    <a:lnTo>
                      <a:pt x="233" y="90"/>
                    </a:lnTo>
                    <a:lnTo>
                      <a:pt x="155" y="138"/>
                    </a:lnTo>
                    <a:lnTo>
                      <a:pt x="90" y="198"/>
                    </a:lnTo>
                    <a:lnTo>
                      <a:pt x="42" y="258"/>
                    </a:lnTo>
                    <a:lnTo>
                      <a:pt x="12" y="330"/>
                    </a:lnTo>
                    <a:lnTo>
                      <a:pt x="0" y="402"/>
                    </a:lnTo>
                    <a:lnTo>
                      <a:pt x="6" y="455"/>
                    </a:lnTo>
                    <a:lnTo>
                      <a:pt x="18" y="503"/>
                    </a:lnTo>
                    <a:lnTo>
                      <a:pt x="42" y="545"/>
                    </a:lnTo>
                    <a:lnTo>
                      <a:pt x="78" y="593"/>
                    </a:lnTo>
                    <a:lnTo>
                      <a:pt x="114" y="635"/>
                    </a:lnTo>
                    <a:lnTo>
                      <a:pt x="161" y="671"/>
                    </a:lnTo>
                    <a:lnTo>
                      <a:pt x="221" y="707"/>
                    </a:lnTo>
                    <a:lnTo>
                      <a:pt x="281" y="737"/>
                    </a:lnTo>
                    <a:lnTo>
                      <a:pt x="323" y="737"/>
                    </a:lnTo>
                    <a:lnTo>
                      <a:pt x="257" y="707"/>
                    </a:lnTo>
                    <a:lnTo>
                      <a:pt x="203" y="671"/>
                    </a:lnTo>
                    <a:lnTo>
                      <a:pt x="149" y="635"/>
                    </a:lnTo>
                    <a:lnTo>
                      <a:pt x="108" y="593"/>
                    </a:lnTo>
                    <a:lnTo>
                      <a:pt x="72" y="551"/>
                    </a:lnTo>
                    <a:lnTo>
                      <a:pt x="48" y="503"/>
                    </a:lnTo>
                    <a:lnTo>
                      <a:pt x="30" y="455"/>
                    </a:lnTo>
                    <a:lnTo>
                      <a:pt x="24" y="402"/>
                    </a:lnTo>
                    <a:lnTo>
                      <a:pt x="24" y="402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2">
                      <a:gamma/>
                      <a:tint val="96863"/>
                      <a:invGamma/>
                    </a:schemeClr>
                  </a:gs>
                  <a:gs pos="100000">
                    <a:schemeClr val="accent2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950" name="Freeform 38"/>
              <p:cNvSpPr>
                <a:spLocks/>
              </p:cNvSpPr>
              <p:nvPr/>
            </p:nvSpPr>
            <p:spPr bwMode="hidden">
              <a:xfrm>
                <a:off x="4792" y="3360"/>
                <a:ext cx="609" cy="252"/>
              </a:xfrm>
              <a:custGeom>
                <a:avLst/>
                <a:gdLst/>
                <a:ahLst/>
                <a:cxnLst>
                  <a:cxn ang="0">
                    <a:pos x="12" y="12"/>
                  </a:cxn>
                  <a:cxn ang="0">
                    <a:pos x="113" y="18"/>
                  </a:cxn>
                  <a:cxn ang="0">
                    <a:pos x="203" y="30"/>
                  </a:cxn>
                  <a:cxn ang="0">
                    <a:pos x="292" y="48"/>
                  </a:cxn>
                  <a:cxn ang="0">
                    <a:pos x="376" y="78"/>
                  </a:cxn>
                  <a:cxn ang="0">
                    <a:pos x="448" y="114"/>
                  </a:cxn>
                  <a:cxn ang="0">
                    <a:pos x="514" y="156"/>
                  </a:cxn>
                  <a:cxn ang="0">
                    <a:pos x="567" y="198"/>
                  </a:cxn>
                  <a:cxn ang="0">
                    <a:pos x="609" y="252"/>
                  </a:cxn>
                  <a:cxn ang="0">
                    <a:pos x="609" y="216"/>
                  </a:cxn>
                  <a:cxn ang="0">
                    <a:pos x="561" y="168"/>
                  </a:cxn>
                  <a:cxn ang="0">
                    <a:pos x="502" y="126"/>
                  </a:cxn>
                  <a:cxn ang="0">
                    <a:pos x="436" y="90"/>
                  </a:cxn>
                  <a:cxn ang="0">
                    <a:pos x="364" y="60"/>
                  </a:cxn>
                  <a:cxn ang="0">
                    <a:pos x="286" y="36"/>
                  </a:cxn>
                  <a:cxn ang="0">
                    <a:pos x="197" y="18"/>
                  </a:cxn>
                  <a:cxn ang="0">
                    <a:pos x="107" y="6"/>
                  </a:cxn>
                  <a:cxn ang="0">
                    <a:pos x="12" y="0"/>
                  </a:cxn>
                  <a:cxn ang="0">
                    <a:pos x="6" y="0"/>
                  </a:cxn>
                  <a:cxn ang="0">
                    <a:pos x="0" y="0"/>
                  </a:cxn>
                  <a:cxn ang="0">
                    <a:pos x="0" y="12"/>
                  </a:cxn>
                  <a:cxn ang="0">
                    <a:pos x="6" y="12"/>
                  </a:cxn>
                  <a:cxn ang="0">
                    <a:pos x="12" y="12"/>
                  </a:cxn>
                  <a:cxn ang="0">
                    <a:pos x="12" y="12"/>
                  </a:cxn>
                </a:cxnLst>
                <a:rect l="0" t="0" r="r" b="b"/>
                <a:pathLst>
                  <a:path w="609" h="252">
                    <a:moveTo>
                      <a:pt x="12" y="12"/>
                    </a:moveTo>
                    <a:lnTo>
                      <a:pt x="113" y="18"/>
                    </a:lnTo>
                    <a:lnTo>
                      <a:pt x="203" y="30"/>
                    </a:lnTo>
                    <a:lnTo>
                      <a:pt x="292" y="48"/>
                    </a:lnTo>
                    <a:lnTo>
                      <a:pt x="376" y="78"/>
                    </a:lnTo>
                    <a:lnTo>
                      <a:pt x="448" y="114"/>
                    </a:lnTo>
                    <a:lnTo>
                      <a:pt x="514" y="156"/>
                    </a:lnTo>
                    <a:lnTo>
                      <a:pt x="567" y="198"/>
                    </a:lnTo>
                    <a:lnTo>
                      <a:pt x="609" y="252"/>
                    </a:lnTo>
                    <a:lnTo>
                      <a:pt x="609" y="216"/>
                    </a:lnTo>
                    <a:lnTo>
                      <a:pt x="561" y="168"/>
                    </a:lnTo>
                    <a:lnTo>
                      <a:pt x="502" y="126"/>
                    </a:lnTo>
                    <a:lnTo>
                      <a:pt x="436" y="90"/>
                    </a:lnTo>
                    <a:lnTo>
                      <a:pt x="364" y="60"/>
                    </a:lnTo>
                    <a:lnTo>
                      <a:pt x="286" y="36"/>
                    </a:lnTo>
                    <a:lnTo>
                      <a:pt x="197" y="18"/>
                    </a:lnTo>
                    <a:lnTo>
                      <a:pt x="107" y="6"/>
                    </a:lnTo>
                    <a:lnTo>
                      <a:pt x="12" y="0"/>
                    </a:ln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12"/>
                    </a:lnTo>
                    <a:lnTo>
                      <a:pt x="12" y="12"/>
                    </a:lnTo>
                    <a:lnTo>
                      <a:pt x="12" y="12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2">
                      <a:gamma/>
                      <a:tint val="94118"/>
                      <a:invGamma/>
                    </a:schemeClr>
                  </a:gs>
                  <a:gs pos="100000">
                    <a:schemeClr val="accent2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951" name="Freeform 39"/>
              <p:cNvSpPr>
                <a:spLocks/>
              </p:cNvSpPr>
              <p:nvPr/>
            </p:nvSpPr>
            <p:spPr bwMode="hidden">
              <a:xfrm>
                <a:off x="5246" y="4007"/>
                <a:ext cx="72" cy="54"/>
              </a:xfrm>
              <a:custGeom>
                <a:avLst/>
                <a:gdLst/>
                <a:ahLst/>
                <a:cxnLst>
                  <a:cxn ang="0">
                    <a:pos x="72" y="0"/>
                  </a:cxn>
                  <a:cxn ang="0">
                    <a:pos x="36" y="30"/>
                  </a:cxn>
                  <a:cxn ang="0">
                    <a:pos x="0" y="54"/>
                  </a:cxn>
                  <a:cxn ang="0">
                    <a:pos x="36" y="54"/>
                  </a:cxn>
                  <a:cxn ang="0">
                    <a:pos x="54" y="42"/>
                  </a:cxn>
                  <a:cxn ang="0">
                    <a:pos x="72" y="24"/>
                  </a:cxn>
                  <a:cxn ang="0">
                    <a:pos x="72" y="24"/>
                  </a:cxn>
                  <a:cxn ang="0">
                    <a:pos x="72" y="0"/>
                  </a:cxn>
                  <a:cxn ang="0">
                    <a:pos x="72" y="0"/>
                  </a:cxn>
                </a:cxnLst>
                <a:rect l="0" t="0" r="r" b="b"/>
                <a:pathLst>
                  <a:path w="72" h="54">
                    <a:moveTo>
                      <a:pt x="72" y="0"/>
                    </a:moveTo>
                    <a:lnTo>
                      <a:pt x="36" y="30"/>
                    </a:lnTo>
                    <a:lnTo>
                      <a:pt x="0" y="54"/>
                    </a:lnTo>
                    <a:lnTo>
                      <a:pt x="36" y="54"/>
                    </a:lnTo>
                    <a:lnTo>
                      <a:pt x="54" y="42"/>
                    </a:lnTo>
                    <a:lnTo>
                      <a:pt x="72" y="24"/>
                    </a:lnTo>
                    <a:lnTo>
                      <a:pt x="72" y="24"/>
                    </a:lnTo>
                    <a:lnTo>
                      <a:pt x="72" y="0"/>
                    </a:lnTo>
                    <a:lnTo>
                      <a:pt x="72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2"/>
                  </a:gs>
                  <a:gs pos="100000">
                    <a:schemeClr val="accent2">
                      <a:gamma/>
                      <a:shade val="94118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952" name="Freeform 40"/>
              <p:cNvSpPr>
                <a:spLocks/>
              </p:cNvSpPr>
              <p:nvPr/>
            </p:nvSpPr>
            <p:spPr bwMode="hidden">
              <a:xfrm>
                <a:off x="4505" y="4073"/>
                <a:ext cx="705" cy="108"/>
              </a:xfrm>
              <a:custGeom>
                <a:avLst/>
                <a:gdLst/>
                <a:ahLst/>
                <a:cxnLst>
                  <a:cxn ang="0">
                    <a:pos x="299" y="90"/>
                  </a:cxn>
                  <a:cxn ang="0">
                    <a:pos x="221" y="90"/>
                  </a:cxn>
                  <a:cxn ang="0">
                    <a:pos x="143" y="78"/>
                  </a:cxn>
                  <a:cxn ang="0">
                    <a:pos x="0" y="48"/>
                  </a:cxn>
                  <a:cxn ang="0">
                    <a:pos x="0" y="66"/>
                  </a:cxn>
                  <a:cxn ang="0">
                    <a:pos x="143" y="96"/>
                  </a:cxn>
                  <a:cxn ang="0">
                    <a:pos x="221" y="108"/>
                  </a:cxn>
                  <a:cxn ang="0">
                    <a:pos x="299" y="108"/>
                  </a:cxn>
                  <a:cxn ang="0">
                    <a:pos x="412" y="102"/>
                  </a:cxn>
                  <a:cxn ang="0">
                    <a:pos x="520" y="84"/>
                  </a:cxn>
                  <a:cxn ang="0">
                    <a:pos x="615" y="60"/>
                  </a:cxn>
                  <a:cxn ang="0">
                    <a:pos x="705" y="24"/>
                  </a:cxn>
                  <a:cxn ang="0">
                    <a:pos x="705" y="0"/>
                  </a:cxn>
                  <a:cxn ang="0">
                    <a:pos x="615" y="42"/>
                  </a:cxn>
                  <a:cxn ang="0">
                    <a:pos x="520" y="66"/>
                  </a:cxn>
                  <a:cxn ang="0">
                    <a:pos x="412" y="84"/>
                  </a:cxn>
                  <a:cxn ang="0">
                    <a:pos x="299" y="90"/>
                  </a:cxn>
                  <a:cxn ang="0">
                    <a:pos x="299" y="90"/>
                  </a:cxn>
                </a:cxnLst>
                <a:rect l="0" t="0" r="r" b="b"/>
                <a:pathLst>
                  <a:path w="705" h="108">
                    <a:moveTo>
                      <a:pt x="299" y="90"/>
                    </a:moveTo>
                    <a:lnTo>
                      <a:pt x="221" y="90"/>
                    </a:lnTo>
                    <a:lnTo>
                      <a:pt x="143" y="78"/>
                    </a:lnTo>
                    <a:lnTo>
                      <a:pt x="0" y="48"/>
                    </a:lnTo>
                    <a:lnTo>
                      <a:pt x="0" y="66"/>
                    </a:lnTo>
                    <a:lnTo>
                      <a:pt x="143" y="96"/>
                    </a:lnTo>
                    <a:lnTo>
                      <a:pt x="221" y="108"/>
                    </a:lnTo>
                    <a:lnTo>
                      <a:pt x="299" y="108"/>
                    </a:lnTo>
                    <a:lnTo>
                      <a:pt x="412" y="102"/>
                    </a:lnTo>
                    <a:lnTo>
                      <a:pt x="520" y="84"/>
                    </a:lnTo>
                    <a:lnTo>
                      <a:pt x="615" y="60"/>
                    </a:lnTo>
                    <a:lnTo>
                      <a:pt x="705" y="24"/>
                    </a:lnTo>
                    <a:lnTo>
                      <a:pt x="705" y="0"/>
                    </a:lnTo>
                    <a:lnTo>
                      <a:pt x="615" y="42"/>
                    </a:lnTo>
                    <a:lnTo>
                      <a:pt x="520" y="66"/>
                    </a:lnTo>
                    <a:lnTo>
                      <a:pt x="412" y="84"/>
                    </a:lnTo>
                    <a:lnTo>
                      <a:pt x="299" y="90"/>
                    </a:lnTo>
                    <a:lnTo>
                      <a:pt x="299" y="9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2"/>
                  </a:gs>
                  <a:gs pos="100000">
                    <a:schemeClr val="accent2">
                      <a:gamma/>
                      <a:shade val="94118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953" name="Freeform 41"/>
              <p:cNvSpPr>
                <a:spLocks/>
              </p:cNvSpPr>
              <p:nvPr/>
            </p:nvSpPr>
            <p:spPr bwMode="hidden">
              <a:xfrm>
                <a:off x="5336" y="3654"/>
                <a:ext cx="143" cy="341"/>
              </a:xfrm>
              <a:custGeom>
                <a:avLst/>
                <a:gdLst/>
                <a:ahLst/>
                <a:cxnLst>
                  <a:cxn ang="0">
                    <a:pos x="119" y="114"/>
                  </a:cxn>
                  <a:cxn ang="0">
                    <a:pos x="113" y="173"/>
                  </a:cxn>
                  <a:cxn ang="0">
                    <a:pos x="89" y="239"/>
                  </a:cxn>
                  <a:cxn ang="0">
                    <a:pos x="47" y="293"/>
                  </a:cxn>
                  <a:cxn ang="0">
                    <a:pos x="0" y="341"/>
                  </a:cxn>
                  <a:cxn ang="0">
                    <a:pos x="29" y="341"/>
                  </a:cxn>
                  <a:cxn ang="0">
                    <a:pos x="77" y="287"/>
                  </a:cxn>
                  <a:cxn ang="0">
                    <a:pos x="113" y="233"/>
                  </a:cxn>
                  <a:cxn ang="0">
                    <a:pos x="137" y="173"/>
                  </a:cxn>
                  <a:cxn ang="0">
                    <a:pos x="143" y="114"/>
                  </a:cxn>
                  <a:cxn ang="0">
                    <a:pos x="137" y="60"/>
                  </a:cxn>
                  <a:cxn ang="0">
                    <a:pos x="119" y="0"/>
                  </a:cxn>
                  <a:cxn ang="0">
                    <a:pos x="89" y="0"/>
                  </a:cxn>
                  <a:cxn ang="0">
                    <a:pos x="113" y="60"/>
                  </a:cxn>
                  <a:cxn ang="0">
                    <a:pos x="119" y="114"/>
                  </a:cxn>
                  <a:cxn ang="0">
                    <a:pos x="119" y="114"/>
                  </a:cxn>
                </a:cxnLst>
                <a:rect l="0" t="0" r="r" b="b"/>
                <a:pathLst>
                  <a:path w="143" h="341">
                    <a:moveTo>
                      <a:pt x="119" y="114"/>
                    </a:moveTo>
                    <a:lnTo>
                      <a:pt x="113" y="173"/>
                    </a:lnTo>
                    <a:lnTo>
                      <a:pt x="89" y="239"/>
                    </a:lnTo>
                    <a:lnTo>
                      <a:pt x="47" y="293"/>
                    </a:lnTo>
                    <a:lnTo>
                      <a:pt x="0" y="341"/>
                    </a:lnTo>
                    <a:lnTo>
                      <a:pt x="29" y="341"/>
                    </a:lnTo>
                    <a:lnTo>
                      <a:pt x="77" y="287"/>
                    </a:lnTo>
                    <a:lnTo>
                      <a:pt x="113" y="233"/>
                    </a:lnTo>
                    <a:lnTo>
                      <a:pt x="137" y="173"/>
                    </a:lnTo>
                    <a:lnTo>
                      <a:pt x="143" y="114"/>
                    </a:lnTo>
                    <a:lnTo>
                      <a:pt x="137" y="60"/>
                    </a:lnTo>
                    <a:lnTo>
                      <a:pt x="119" y="0"/>
                    </a:lnTo>
                    <a:lnTo>
                      <a:pt x="89" y="0"/>
                    </a:lnTo>
                    <a:lnTo>
                      <a:pt x="113" y="60"/>
                    </a:lnTo>
                    <a:lnTo>
                      <a:pt x="119" y="114"/>
                    </a:lnTo>
                    <a:lnTo>
                      <a:pt x="119" y="114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2"/>
                  </a:gs>
                  <a:gs pos="100000">
                    <a:schemeClr val="accent2">
                      <a:gamma/>
                      <a:shade val="94118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954" name="Freeform 42"/>
              <p:cNvSpPr>
                <a:spLocks/>
              </p:cNvSpPr>
              <p:nvPr/>
            </p:nvSpPr>
            <p:spPr bwMode="hidden">
              <a:xfrm>
                <a:off x="5061" y="3624"/>
                <a:ext cx="83" cy="90"/>
              </a:xfrm>
              <a:custGeom>
                <a:avLst/>
                <a:gdLst/>
                <a:ahLst/>
                <a:cxnLst>
                  <a:cxn ang="0">
                    <a:pos x="59" y="90"/>
                  </a:cxn>
                  <a:cxn ang="0">
                    <a:pos x="83" y="84"/>
                  </a:cxn>
                  <a:cxn ang="0">
                    <a:pos x="71" y="60"/>
                  </a:cxn>
                  <a:cxn ang="0">
                    <a:pos x="53" y="42"/>
                  </a:cxn>
                  <a:cxn ang="0">
                    <a:pos x="6" y="0"/>
                  </a:cxn>
                  <a:cxn ang="0">
                    <a:pos x="0" y="18"/>
                  </a:cxn>
                  <a:cxn ang="0">
                    <a:pos x="35" y="48"/>
                  </a:cxn>
                  <a:cxn ang="0">
                    <a:pos x="59" y="90"/>
                  </a:cxn>
                  <a:cxn ang="0">
                    <a:pos x="59" y="90"/>
                  </a:cxn>
                </a:cxnLst>
                <a:rect l="0" t="0" r="r" b="b"/>
                <a:pathLst>
                  <a:path w="83" h="90">
                    <a:moveTo>
                      <a:pt x="59" y="90"/>
                    </a:moveTo>
                    <a:lnTo>
                      <a:pt x="83" y="84"/>
                    </a:lnTo>
                    <a:lnTo>
                      <a:pt x="71" y="60"/>
                    </a:lnTo>
                    <a:lnTo>
                      <a:pt x="53" y="42"/>
                    </a:lnTo>
                    <a:lnTo>
                      <a:pt x="6" y="0"/>
                    </a:lnTo>
                    <a:lnTo>
                      <a:pt x="0" y="18"/>
                    </a:lnTo>
                    <a:lnTo>
                      <a:pt x="35" y="48"/>
                    </a:lnTo>
                    <a:lnTo>
                      <a:pt x="59" y="90"/>
                    </a:lnTo>
                    <a:lnTo>
                      <a:pt x="59" y="9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2"/>
                  </a:gs>
                  <a:gs pos="100000">
                    <a:schemeClr val="accent2">
                      <a:gamma/>
                      <a:shade val="94118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955" name="Freeform 43"/>
              <p:cNvSpPr>
                <a:spLocks/>
              </p:cNvSpPr>
              <p:nvPr/>
            </p:nvSpPr>
            <p:spPr bwMode="hidden">
              <a:xfrm>
                <a:off x="4445" y="3552"/>
                <a:ext cx="717" cy="431"/>
              </a:xfrm>
              <a:custGeom>
                <a:avLst/>
                <a:gdLst/>
                <a:ahLst/>
                <a:cxnLst>
                  <a:cxn ang="0">
                    <a:pos x="693" y="216"/>
                  </a:cxn>
                  <a:cxn ang="0">
                    <a:pos x="687" y="257"/>
                  </a:cxn>
                  <a:cxn ang="0">
                    <a:pos x="669" y="293"/>
                  </a:cxn>
                  <a:cxn ang="0">
                    <a:pos x="633" y="329"/>
                  </a:cxn>
                  <a:cxn ang="0">
                    <a:pos x="598" y="359"/>
                  </a:cxn>
                  <a:cxn ang="0">
                    <a:pos x="544" y="383"/>
                  </a:cxn>
                  <a:cxn ang="0">
                    <a:pos x="490" y="401"/>
                  </a:cxn>
                  <a:cxn ang="0">
                    <a:pos x="424" y="413"/>
                  </a:cxn>
                  <a:cxn ang="0">
                    <a:pos x="359" y="419"/>
                  </a:cxn>
                  <a:cxn ang="0">
                    <a:pos x="293" y="413"/>
                  </a:cxn>
                  <a:cxn ang="0">
                    <a:pos x="227" y="401"/>
                  </a:cxn>
                  <a:cxn ang="0">
                    <a:pos x="173" y="383"/>
                  </a:cxn>
                  <a:cxn ang="0">
                    <a:pos x="119" y="359"/>
                  </a:cxn>
                  <a:cxn ang="0">
                    <a:pos x="84" y="329"/>
                  </a:cxn>
                  <a:cxn ang="0">
                    <a:pos x="48" y="293"/>
                  </a:cxn>
                  <a:cxn ang="0">
                    <a:pos x="30" y="257"/>
                  </a:cxn>
                  <a:cxn ang="0">
                    <a:pos x="24" y="216"/>
                  </a:cxn>
                  <a:cxn ang="0">
                    <a:pos x="30" y="174"/>
                  </a:cxn>
                  <a:cxn ang="0">
                    <a:pos x="48" y="138"/>
                  </a:cxn>
                  <a:cxn ang="0">
                    <a:pos x="84" y="102"/>
                  </a:cxn>
                  <a:cxn ang="0">
                    <a:pos x="119" y="72"/>
                  </a:cxn>
                  <a:cxn ang="0">
                    <a:pos x="173" y="48"/>
                  </a:cxn>
                  <a:cxn ang="0">
                    <a:pos x="227" y="30"/>
                  </a:cxn>
                  <a:cxn ang="0">
                    <a:pos x="293" y="18"/>
                  </a:cxn>
                  <a:cxn ang="0">
                    <a:pos x="359" y="12"/>
                  </a:cxn>
                  <a:cxn ang="0">
                    <a:pos x="418" y="18"/>
                  </a:cxn>
                  <a:cxn ang="0">
                    <a:pos x="478" y="30"/>
                  </a:cxn>
                  <a:cxn ang="0">
                    <a:pos x="532" y="48"/>
                  </a:cxn>
                  <a:cxn ang="0">
                    <a:pos x="580" y="66"/>
                  </a:cxn>
                  <a:cxn ang="0">
                    <a:pos x="586" y="48"/>
                  </a:cxn>
                  <a:cxn ang="0">
                    <a:pos x="478" y="12"/>
                  </a:cxn>
                  <a:cxn ang="0">
                    <a:pos x="418" y="6"/>
                  </a:cxn>
                  <a:cxn ang="0">
                    <a:pos x="359" y="0"/>
                  </a:cxn>
                  <a:cxn ang="0">
                    <a:pos x="287" y="6"/>
                  </a:cxn>
                  <a:cxn ang="0">
                    <a:pos x="221" y="18"/>
                  </a:cxn>
                  <a:cxn ang="0">
                    <a:pos x="161" y="36"/>
                  </a:cxn>
                  <a:cxn ang="0">
                    <a:pos x="107" y="66"/>
                  </a:cxn>
                  <a:cxn ang="0">
                    <a:pos x="60" y="96"/>
                  </a:cxn>
                  <a:cxn ang="0">
                    <a:pos x="30" y="132"/>
                  </a:cxn>
                  <a:cxn ang="0">
                    <a:pos x="6" y="174"/>
                  </a:cxn>
                  <a:cxn ang="0">
                    <a:pos x="0" y="216"/>
                  </a:cxn>
                  <a:cxn ang="0">
                    <a:pos x="6" y="257"/>
                  </a:cxn>
                  <a:cxn ang="0">
                    <a:pos x="30" y="299"/>
                  </a:cxn>
                  <a:cxn ang="0">
                    <a:pos x="60" y="335"/>
                  </a:cxn>
                  <a:cxn ang="0">
                    <a:pos x="107" y="371"/>
                  </a:cxn>
                  <a:cxn ang="0">
                    <a:pos x="161" y="395"/>
                  </a:cxn>
                  <a:cxn ang="0">
                    <a:pos x="221" y="413"/>
                  </a:cxn>
                  <a:cxn ang="0">
                    <a:pos x="287" y="425"/>
                  </a:cxn>
                  <a:cxn ang="0">
                    <a:pos x="359" y="431"/>
                  </a:cxn>
                  <a:cxn ang="0">
                    <a:pos x="430" y="425"/>
                  </a:cxn>
                  <a:cxn ang="0">
                    <a:pos x="496" y="413"/>
                  </a:cxn>
                  <a:cxn ang="0">
                    <a:pos x="562" y="395"/>
                  </a:cxn>
                  <a:cxn ang="0">
                    <a:pos x="610" y="371"/>
                  </a:cxn>
                  <a:cxn ang="0">
                    <a:pos x="657" y="335"/>
                  </a:cxn>
                  <a:cxn ang="0">
                    <a:pos x="687" y="299"/>
                  </a:cxn>
                  <a:cxn ang="0">
                    <a:pos x="711" y="257"/>
                  </a:cxn>
                  <a:cxn ang="0">
                    <a:pos x="717" y="216"/>
                  </a:cxn>
                  <a:cxn ang="0">
                    <a:pos x="717" y="204"/>
                  </a:cxn>
                  <a:cxn ang="0">
                    <a:pos x="711" y="192"/>
                  </a:cxn>
                  <a:cxn ang="0">
                    <a:pos x="687" y="198"/>
                  </a:cxn>
                  <a:cxn ang="0">
                    <a:pos x="693" y="210"/>
                  </a:cxn>
                  <a:cxn ang="0">
                    <a:pos x="693" y="216"/>
                  </a:cxn>
                  <a:cxn ang="0">
                    <a:pos x="693" y="216"/>
                  </a:cxn>
                </a:cxnLst>
                <a:rect l="0" t="0" r="r" b="b"/>
                <a:pathLst>
                  <a:path w="717" h="431">
                    <a:moveTo>
                      <a:pt x="693" y="216"/>
                    </a:moveTo>
                    <a:lnTo>
                      <a:pt x="687" y="257"/>
                    </a:lnTo>
                    <a:lnTo>
                      <a:pt x="669" y="293"/>
                    </a:lnTo>
                    <a:lnTo>
                      <a:pt x="633" y="329"/>
                    </a:lnTo>
                    <a:lnTo>
                      <a:pt x="598" y="359"/>
                    </a:lnTo>
                    <a:lnTo>
                      <a:pt x="544" y="383"/>
                    </a:lnTo>
                    <a:lnTo>
                      <a:pt x="490" y="401"/>
                    </a:lnTo>
                    <a:lnTo>
                      <a:pt x="424" y="413"/>
                    </a:lnTo>
                    <a:lnTo>
                      <a:pt x="359" y="419"/>
                    </a:lnTo>
                    <a:lnTo>
                      <a:pt x="293" y="413"/>
                    </a:lnTo>
                    <a:lnTo>
                      <a:pt x="227" y="401"/>
                    </a:lnTo>
                    <a:lnTo>
                      <a:pt x="173" y="383"/>
                    </a:lnTo>
                    <a:lnTo>
                      <a:pt x="119" y="359"/>
                    </a:lnTo>
                    <a:lnTo>
                      <a:pt x="84" y="329"/>
                    </a:lnTo>
                    <a:lnTo>
                      <a:pt x="48" y="293"/>
                    </a:lnTo>
                    <a:lnTo>
                      <a:pt x="30" y="257"/>
                    </a:lnTo>
                    <a:lnTo>
                      <a:pt x="24" y="216"/>
                    </a:lnTo>
                    <a:lnTo>
                      <a:pt x="30" y="174"/>
                    </a:lnTo>
                    <a:lnTo>
                      <a:pt x="48" y="138"/>
                    </a:lnTo>
                    <a:lnTo>
                      <a:pt x="84" y="102"/>
                    </a:lnTo>
                    <a:lnTo>
                      <a:pt x="119" y="72"/>
                    </a:lnTo>
                    <a:lnTo>
                      <a:pt x="173" y="48"/>
                    </a:lnTo>
                    <a:lnTo>
                      <a:pt x="227" y="30"/>
                    </a:lnTo>
                    <a:lnTo>
                      <a:pt x="293" y="18"/>
                    </a:lnTo>
                    <a:lnTo>
                      <a:pt x="359" y="12"/>
                    </a:lnTo>
                    <a:lnTo>
                      <a:pt x="418" y="18"/>
                    </a:lnTo>
                    <a:lnTo>
                      <a:pt x="478" y="30"/>
                    </a:lnTo>
                    <a:lnTo>
                      <a:pt x="532" y="48"/>
                    </a:lnTo>
                    <a:lnTo>
                      <a:pt x="580" y="66"/>
                    </a:lnTo>
                    <a:lnTo>
                      <a:pt x="586" y="48"/>
                    </a:lnTo>
                    <a:lnTo>
                      <a:pt x="478" y="12"/>
                    </a:lnTo>
                    <a:lnTo>
                      <a:pt x="418" y="6"/>
                    </a:lnTo>
                    <a:lnTo>
                      <a:pt x="359" y="0"/>
                    </a:lnTo>
                    <a:lnTo>
                      <a:pt x="287" y="6"/>
                    </a:lnTo>
                    <a:lnTo>
                      <a:pt x="221" y="18"/>
                    </a:lnTo>
                    <a:lnTo>
                      <a:pt x="161" y="36"/>
                    </a:lnTo>
                    <a:lnTo>
                      <a:pt x="107" y="66"/>
                    </a:lnTo>
                    <a:lnTo>
                      <a:pt x="60" y="96"/>
                    </a:lnTo>
                    <a:lnTo>
                      <a:pt x="30" y="132"/>
                    </a:lnTo>
                    <a:lnTo>
                      <a:pt x="6" y="174"/>
                    </a:lnTo>
                    <a:lnTo>
                      <a:pt x="0" y="216"/>
                    </a:lnTo>
                    <a:lnTo>
                      <a:pt x="6" y="257"/>
                    </a:lnTo>
                    <a:lnTo>
                      <a:pt x="30" y="299"/>
                    </a:lnTo>
                    <a:lnTo>
                      <a:pt x="60" y="335"/>
                    </a:lnTo>
                    <a:lnTo>
                      <a:pt x="107" y="371"/>
                    </a:lnTo>
                    <a:lnTo>
                      <a:pt x="161" y="395"/>
                    </a:lnTo>
                    <a:lnTo>
                      <a:pt x="221" y="413"/>
                    </a:lnTo>
                    <a:lnTo>
                      <a:pt x="287" y="425"/>
                    </a:lnTo>
                    <a:lnTo>
                      <a:pt x="359" y="431"/>
                    </a:lnTo>
                    <a:lnTo>
                      <a:pt x="430" y="425"/>
                    </a:lnTo>
                    <a:lnTo>
                      <a:pt x="496" y="413"/>
                    </a:lnTo>
                    <a:lnTo>
                      <a:pt x="562" y="395"/>
                    </a:lnTo>
                    <a:lnTo>
                      <a:pt x="610" y="371"/>
                    </a:lnTo>
                    <a:lnTo>
                      <a:pt x="657" y="335"/>
                    </a:lnTo>
                    <a:lnTo>
                      <a:pt x="687" y="299"/>
                    </a:lnTo>
                    <a:lnTo>
                      <a:pt x="711" y="257"/>
                    </a:lnTo>
                    <a:lnTo>
                      <a:pt x="717" y="216"/>
                    </a:lnTo>
                    <a:lnTo>
                      <a:pt x="717" y="204"/>
                    </a:lnTo>
                    <a:lnTo>
                      <a:pt x="711" y="192"/>
                    </a:lnTo>
                    <a:lnTo>
                      <a:pt x="687" y="198"/>
                    </a:lnTo>
                    <a:lnTo>
                      <a:pt x="693" y="210"/>
                    </a:lnTo>
                    <a:lnTo>
                      <a:pt x="693" y="216"/>
                    </a:lnTo>
                    <a:lnTo>
                      <a:pt x="693" y="216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956" name="Freeform 44"/>
              <p:cNvSpPr>
                <a:spLocks/>
              </p:cNvSpPr>
              <p:nvPr/>
            </p:nvSpPr>
            <p:spPr bwMode="hidden">
              <a:xfrm>
                <a:off x="4349" y="3510"/>
                <a:ext cx="909" cy="533"/>
              </a:xfrm>
              <a:custGeom>
                <a:avLst/>
                <a:gdLst/>
                <a:ahLst/>
                <a:cxnLst>
                  <a:cxn ang="0">
                    <a:pos x="616" y="0"/>
                  </a:cxn>
                  <a:cxn ang="0">
                    <a:pos x="616" y="18"/>
                  </a:cxn>
                  <a:cxn ang="0">
                    <a:pos x="724" y="60"/>
                  </a:cxn>
                  <a:cxn ang="0">
                    <a:pos x="765" y="84"/>
                  </a:cxn>
                  <a:cxn ang="0">
                    <a:pos x="807" y="114"/>
                  </a:cxn>
                  <a:cxn ang="0">
                    <a:pos x="837" y="144"/>
                  </a:cxn>
                  <a:cxn ang="0">
                    <a:pos x="861" y="180"/>
                  </a:cxn>
                  <a:cxn ang="0">
                    <a:pos x="873" y="216"/>
                  </a:cxn>
                  <a:cxn ang="0">
                    <a:pos x="879" y="258"/>
                  </a:cxn>
                  <a:cxn ang="0">
                    <a:pos x="873" y="311"/>
                  </a:cxn>
                  <a:cxn ang="0">
                    <a:pos x="843" y="359"/>
                  </a:cxn>
                  <a:cxn ang="0">
                    <a:pos x="807" y="401"/>
                  </a:cxn>
                  <a:cxn ang="0">
                    <a:pos x="753" y="443"/>
                  </a:cxn>
                  <a:cxn ang="0">
                    <a:pos x="694" y="473"/>
                  </a:cxn>
                  <a:cxn ang="0">
                    <a:pos x="622" y="497"/>
                  </a:cxn>
                  <a:cxn ang="0">
                    <a:pos x="538" y="509"/>
                  </a:cxn>
                  <a:cxn ang="0">
                    <a:pos x="455" y="515"/>
                  </a:cxn>
                  <a:cxn ang="0">
                    <a:pos x="371" y="509"/>
                  </a:cxn>
                  <a:cxn ang="0">
                    <a:pos x="287" y="497"/>
                  </a:cxn>
                  <a:cxn ang="0">
                    <a:pos x="215" y="473"/>
                  </a:cxn>
                  <a:cxn ang="0">
                    <a:pos x="156" y="443"/>
                  </a:cxn>
                  <a:cxn ang="0">
                    <a:pos x="102" y="401"/>
                  </a:cxn>
                  <a:cxn ang="0">
                    <a:pos x="66" y="359"/>
                  </a:cxn>
                  <a:cxn ang="0">
                    <a:pos x="36" y="311"/>
                  </a:cxn>
                  <a:cxn ang="0">
                    <a:pos x="30" y="258"/>
                  </a:cxn>
                  <a:cxn ang="0">
                    <a:pos x="36" y="222"/>
                  </a:cxn>
                  <a:cxn ang="0">
                    <a:pos x="48" y="186"/>
                  </a:cxn>
                  <a:cxn ang="0">
                    <a:pos x="66" y="156"/>
                  </a:cxn>
                  <a:cxn ang="0">
                    <a:pos x="90" y="126"/>
                  </a:cxn>
                  <a:cxn ang="0">
                    <a:pos x="66" y="114"/>
                  </a:cxn>
                  <a:cxn ang="0">
                    <a:pos x="36" y="144"/>
                  </a:cxn>
                  <a:cxn ang="0">
                    <a:pos x="18" y="180"/>
                  </a:cxn>
                  <a:cxn ang="0">
                    <a:pos x="6" y="216"/>
                  </a:cxn>
                  <a:cxn ang="0">
                    <a:pos x="0" y="258"/>
                  </a:cxn>
                  <a:cxn ang="0">
                    <a:pos x="12" y="311"/>
                  </a:cxn>
                  <a:cxn ang="0">
                    <a:pos x="36" y="365"/>
                  </a:cxn>
                  <a:cxn ang="0">
                    <a:pos x="78" y="413"/>
                  </a:cxn>
                  <a:cxn ang="0">
                    <a:pos x="132" y="449"/>
                  </a:cxn>
                  <a:cxn ang="0">
                    <a:pos x="203" y="485"/>
                  </a:cxn>
                  <a:cxn ang="0">
                    <a:pos x="275" y="509"/>
                  </a:cxn>
                  <a:cxn ang="0">
                    <a:pos x="365" y="527"/>
                  </a:cxn>
                  <a:cxn ang="0">
                    <a:pos x="455" y="533"/>
                  </a:cxn>
                  <a:cxn ang="0">
                    <a:pos x="544" y="527"/>
                  </a:cxn>
                  <a:cxn ang="0">
                    <a:pos x="634" y="509"/>
                  </a:cxn>
                  <a:cxn ang="0">
                    <a:pos x="712" y="485"/>
                  </a:cxn>
                  <a:cxn ang="0">
                    <a:pos x="777" y="449"/>
                  </a:cxn>
                  <a:cxn ang="0">
                    <a:pos x="831" y="413"/>
                  </a:cxn>
                  <a:cxn ang="0">
                    <a:pos x="873" y="365"/>
                  </a:cxn>
                  <a:cxn ang="0">
                    <a:pos x="897" y="311"/>
                  </a:cxn>
                  <a:cxn ang="0">
                    <a:pos x="909" y="258"/>
                  </a:cxn>
                  <a:cxn ang="0">
                    <a:pos x="903" y="216"/>
                  </a:cxn>
                  <a:cxn ang="0">
                    <a:pos x="885" y="174"/>
                  </a:cxn>
                  <a:cxn ang="0">
                    <a:pos x="861" y="132"/>
                  </a:cxn>
                  <a:cxn ang="0">
                    <a:pos x="825" y="102"/>
                  </a:cxn>
                  <a:cxn ang="0">
                    <a:pos x="783" y="66"/>
                  </a:cxn>
                  <a:cxn ang="0">
                    <a:pos x="735" y="42"/>
                  </a:cxn>
                  <a:cxn ang="0">
                    <a:pos x="616" y="0"/>
                  </a:cxn>
                  <a:cxn ang="0">
                    <a:pos x="616" y="0"/>
                  </a:cxn>
                </a:cxnLst>
                <a:rect l="0" t="0" r="r" b="b"/>
                <a:pathLst>
                  <a:path w="909" h="533">
                    <a:moveTo>
                      <a:pt x="616" y="0"/>
                    </a:moveTo>
                    <a:lnTo>
                      <a:pt x="616" y="18"/>
                    </a:lnTo>
                    <a:lnTo>
                      <a:pt x="724" y="60"/>
                    </a:lnTo>
                    <a:lnTo>
                      <a:pt x="765" y="84"/>
                    </a:lnTo>
                    <a:lnTo>
                      <a:pt x="807" y="114"/>
                    </a:lnTo>
                    <a:lnTo>
                      <a:pt x="837" y="144"/>
                    </a:lnTo>
                    <a:lnTo>
                      <a:pt x="861" y="180"/>
                    </a:lnTo>
                    <a:lnTo>
                      <a:pt x="873" y="216"/>
                    </a:lnTo>
                    <a:lnTo>
                      <a:pt x="879" y="258"/>
                    </a:lnTo>
                    <a:lnTo>
                      <a:pt x="873" y="311"/>
                    </a:lnTo>
                    <a:lnTo>
                      <a:pt x="843" y="359"/>
                    </a:lnTo>
                    <a:lnTo>
                      <a:pt x="807" y="401"/>
                    </a:lnTo>
                    <a:lnTo>
                      <a:pt x="753" y="443"/>
                    </a:lnTo>
                    <a:lnTo>
                      <a:pt x="694" y="473"/>
                    </a:lnTo>
                    <a:lnTo>
                      <a:pt x="622" y="497"/>
                    </a:lnTo>
                    <a:lnTo>
                      <a:pt x="538" y="509"/>
                    </a:lnTo>
                    <a:lnTo>
                      <a:pt x="455" y="515"/>
                    </a:lnTo>
                    <a:lnTo>
                      <a:pt x="371" y="509"/>
                    </a:lnTo>
                    <a:lnTo>
                      <a:pt x="287" y="497"/>
                    </a:lnTo>
                    <a:lnTo>
                      <a:pt x="215" y="473"/>
                    </a:lnTo>
                    <a:lnTo>
                      <a:pt x="156" y="443"/>
                    </a:lnTo>
                    <a:lnTo>
                      <a:pt x="102" y="401"/>
                    </a:lnTo>
                    <a:lnTo>
                      <a:pt x="66" y="359"/>
                    </a:lnTo>
                    <a:lnTo>
                      <a:pt x="36" y="311"/>
                    </a:lnTo>
                    <a:lnTo>
                      <a:pt x="30" y="258"/>
                    </a:lnTo>
                    <a:lnTo>
                      <a:pt x="36" y="222"/>
                    </a:lnTo>
                    <a:lnTo>
                      <a:pt x="48" y="186"/>
                    </a:lnTo>
                    <a:lnTo>
                      <a:pt x="66" y="156"/>
                    </a:lnTo>
                    <a:lnTo>
                      <a:pt x="90" y="126"/>
                    </a:lnTo>
                    <a:lnTo>
                      <a:pt x="66" y="114"/>
                    </a:lnTo>
                    <a:lnTo>
                      <a:pt x="36" y="144"/>
                    </a:lnTo>
                    <a:lnTo>
                      <a:pt x="18" y="180"/>
                    </a:lnTo>
                    <a:lnTo>
                      <a:pt x="6" y="216"/>
                    </a:lnTo>
                    <a:lnTo>
                      <a:pt x="0" y="258"/>
                    </a:lnTo>
                    <a:lnTo>
                      <a:pt x="12" y="311"/>
                    </a:lnTo>
                    <a:lnTo>
                      <a:pt x="36" y="365"/>
                    </a:lnTo>
                    <a:lnTo>
                      <a:pt x="78" y="413"/>
                    </a:lnTo>
                    <a:lnTo>
                      <a:pt x="132" y="449"/>
                    </a:lnTo>
                    <a:lnTo>
                      <a:pt x="203" y="485"/>
                    </a:lnTo>
                    <a:lnTo>
                      <a:pt x="275" y="509"/>
                    </a:lnTo>
                    <a:lnTo>
                      <a:pt x="365" y="527"/>
                    </a:lnTo>
                    <a:lnTo>
                      <a:pt x="455" y="533"/>
                    </a:lnTo>
                    <a:lnTo>
                      <a:pt x="544" y="527"/>
                    </a:lnTo>
                    <a:lnTo>
                      <a:pt x="634" y="509"/>
                    </a:lnTo>
                    <a:lnTo>
                      <a:pt x="712" y="485"/>
                    </a:lnTo>
                    <a:lnTo>
                      <a:pt x="777" y="449"/>
                    </a:lnTo>
                    <a:lnTo>
                      <a:pt x="831" y="413"/>
                    </a:lnTo>
                    <a:lnTo>
                      <a:pt x="873" y="365"/>
                    </a:lnTo>
                    <a:lnTo>
                      <a:pt x="897" y="311"/>
                    </a:lnTo>
                    <a:lnTo>
                      <a:pt x="909" y="258"/>
                    </a:lnTo>
                    <a:lnTo>
                      <a:pt x="903" y="216"/>
                    </a:lnTo>
                    <a:lnTo>
                      <a:pt x="885" y="174"/>
                    </a:lnTo>
                    <a:lnTo>
                      <a:pt x="861" y="132"/>
                    </a:lnTo>
                    <a:lnTo>
                      <a:pt x="825" y="102"/>
                    </a:lnTo>
                    <a:lnTo>
                      <a:pt x="783" y="66"/>
                    </a:lnTo>
                    <a:lnTo>
                      <a:pt x="735" y="42"/>
                    </a:lnTo>
                    <a:lnTo>
                      <a:pt x="616" y="0"/>
                    </a:lnTo>
                    <a:lnTo>
                      <a:pt x="616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2">
                      <a:gamma/>
                      <a:tint val="96863"/>
                      <a:invGamma/>
                    </a:schemeClr>
                  </a:gs>
                  <a:gs pos="100000">
                    <a:schemeClr val="accent2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957" name="Freeform 45"/>
              <p:cNvSpPr>
                <a:spLocks/>
              </p:cNvSpPr>
              <p:nvPr/>
            </p:nvSpPr>
            <p:spPr bwMode="hidden">
              <a:xfrm>
                <a:off x="4564" y="3492"/>
                <a:ext cx="365" cy="66"/>
              </a:xfrm>
              <a:custGeom>
                <a:avLst/>
                <a:gdLst/>
                <a:ahLst/>
                <a:cxnLst>
                  <a:cxn ang="0">
                    <a:pos x="240" y="18"/>
                  </a:cxn>
                  <a:cxn ang="0">
                    <a:pos x="299" y="24"/>
                  </a:cxn>
                  <a:cxn ang="0">
                    <a:pos x="359" y="30"/>
                  </a:cxn>
                  <a:cxn ang="0">
                    <a:pos x="365" y="12"/>
                  </a:cxn>
                  <a:cxn ang="0">
                    <a:pos x="305" y="6"/>
                  </a:cxn>
                  <a:cxn ang="0">
                    <a:pos x="240" y="0"/>
                  </a:cxn>
                  <a:cxn ang="0">
                    <a:pos x="174" y="6"/>
                  </a:cxn>
                  <a:cxn ang="0">
                    <a:pos x="114" y="12"/>
                  </a:cxn>
                  <a:cxn ang="0">
                    <a:pos x="0" y="42"/>
                  </a:cxn>
                  <a:cxn ang="0">
                    <a:pos x="0" y="66"/>
                  </a:cxn>
                  <a:cxn ang="0">
                    <a:pos x="54" y="48"/>
                  </a:cxn>
                  <a:cxn ang="0">
                    <a:pos x="114" y="30"/>
                  </a:cxn>
                  <a:cxn ang="0">
                    <a:pos x="174" y="24"/>
                  </a:cxn>
                  <a:cxn ang="0">
                    <a:pos x="240" y="18"/>
                  </a:cxn>
                  <a:cxn ang="0">
                    <a:pos x="240" y="18"/>
                  </a:cxn>
                </a:cxnLst>
                <a:rect l="0" t="0" r="r" b="b"/>
                <a:pathLst>
                  <a:path w="365" h="66">
                    <a:moveTo>
                      <a:pt x="240" y="18"/>
                    </a:moveTo>
                    <a:lnTo>
                      <a:pt x="299" y="24"/>
                    </a:lnTo>
                    <a:lnTo>
                      <a:pt x="359" y="30"/>
                    </a:lnTo>
                    <a:lnTo>
                      <a:pt x="365" y="12"/>
                    </a:lnTo>
                    <a:lnTo>
                      <a:pt x="305" y="6"/>
                    </a:lnTo>
                    <a:lnTo>
                      <a:pt x="240" y="0"/>
                    </a:lnTo>
                    <a:lnTo>
                      <a:pt x="174" y="6"/>
                    </a:lnTo>
                    <a:lnTo>
                      <a:pt x="114" y="12"/>
                    </a:lnTo>
                    <a:lnTo>
                      <a:pt x="0" y="42"/>
                    </a:lnTo>
                    <a:lnTo>
                      <a:pt x="0" y="66"/>
                    </a:lnTo>
                    <a:lnTo>
                      <a:pt x="54" y="48"/>
                    </a:lnTo>
                    <a:lnTo>
                      <a:pt x="114" y="30"/>
                    </a:lnTo>
                    <a:lnTo>
                      <a:pt x="174" y="24"/>
                    </a:lnTo>
                    <a:lnTo>
                      <a:pt x="240" y="18"/>
                    </a:lnTo>
                    <a:lnTo>
                      <a:pt x="240" y="18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2">
                      <a:gamma/>
                      <a:tint val="96863"/>
                      <a:invGamma/>
                    </a:schemeClr>
                  </a:gs>
                  <a:gs pos="100000">
                    <a:schemeClr val="accent2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958" name="Freeform 46"/>
              <p:cNvSpPr>
                <a:spLocks/>
              </p:cNvSpPr>
              <p:nvPr/>
            </p:nvSpPr>
            <p:spPr bwMode="hidden">
              <a:xfrm>
                <a:off x="4463" y="3558"/>
                <a:ext cx="66" cy="48"/>
              </a:xfrm>
              <a:custGeom>
                <a:avLst/>
                <a:gdLst/>
                <a:ahLst/>
                <a:cxnLst>
                  <a:cxn ang="0">
                    <a:pos x="66" y="18"/>
                  </a:cxn>
                  <a:cxn ang="0">
                    <a:pos x="48" y="0"/>
                  </a:cxn>
                  <a:cxn ang="0">
                    <a:pos x="24" y="12"/>
                  </a:cxn>
                  <a:cxn ang="0">
                    <a:pos x="0" y="30"/>
                  </a:cxn>
                  <a:cxn ang="0">
                    <a:pos x="12" y="48"/>
                  </a:cxn>
                  <a:cxn ang="0">
                    <a:pos x="42" y="30"/>
                  </a:cxn>
                  <a:cxn ang="0">
                    <a:pos x="66" y="18"/>
                  </a:cxn>
                  <a:cxn ang="0">
                    <a:pos x="66" y="18"/>
                  </a:cxn>
                </a:cxnLst>
                <a:rect l="0" t="0" r="r" b="b"/>
                <a:pathLst>
                  <a:path w="66" h="48">
                    <a:moveTo>
                      <a:pt x="66" y="18"/>
                    </a:moveTo>
                    <a:lnTo>
                      <a:pt x="48" y="0"/>
                    </a:lnTo>
                    <a:lnTo>
                      <a:pt x="24" y="12"/>
                    </a:lnTo>
                    <a:lnTo>
                      <a:pt x="0" y="30"/>
                    </a:lnTo>
                    <a:lnTo>
                      <a:pt x="12" y="48"/>
                    </a:lnTo>
                    <a:lnTo>
                      <a:pt x="42" y="30"/>
                    </a:lnTo>
                    <a:lnTo>
                      <a:pt x="66" y="18"/>
                    </a:lnTo>
                    <a:lnTo>
                      <a:pt x="66" y="18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2">
                      <a:gamma/>
                      <a:tint val="96863"/>
                      <a:invGamma/>
                    </a:schemeClr>
                  </a:gs>
                  <a:gs pos="100000">
                    <a:schemeClr val="accent2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959" name="Oval 47"/>
              <p:cNvSpPr>
                <a:spLocks noChangeArrowheads="1"/>
              </p:cNvSpPr>
              <p:nvPr/>
            </p:nvSpPr>
            <p:spPr bwMode="hidden">
              <a:xfrm>
                <a:off x="4546" y="3608"/>
                <a:ext cx="518" cy="319"/>
              </a:xfrm>
              <a:prstGeom prst="ellipse">
                <a:avLst/>
              </a:prstGeom>
              <a:gradFill rotWithShape="0">
                <a:gsLst>
                  <a:gs pos="0">
                    <a:schemeClr val="accent2">
                      <a:gamma/>
                      <a:shade val="94118"/>
                      <a:invGamma/>
                    </a:schemeClr>
                  </a:gs>
                  <a:gs pos="100000">
                    <a:schemeClr val="accent2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960" name="Oval 48"/>
              <p:cNvSpPr>
                <a:spLocks noChangeArrowheads="1"/>
              </p:cNvSpPr>
              <p:nvPr/>
            </p:nvSpPr>
            <p:spPr bwMode="hidden">
              <a:xfrm>
                <a:off x="4578" y="3630"/>
                <a:ext cx="446" cy="271"/>
              </a:xfrm>
              <a:prstGeom prst="ellipse">
                <a:avLst/>
              </a:prstGeom>
              <a:gradFill rotWithShape="0">
                <a:gsLst>
                  <a:gs pos="0">
                    <a:schemeClr val="accent2">
                      <a:gamma/>
                      <a:tint val="96863"/>
                      <a:invGamma/>
                    </a:schemeClr>
                  </a:gs>
                  <a:gs pos="100000">
                    <a:schemeClr val="accent2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961" name="Oval 49"/>
              <p:cNvSpPr>
                <a:spLocks noChangeArrowheads="1"/>
              </p:cNvSpPr>
              <p:nvPr/>
            </p:nvSpPr>
            <p:spPr bwMode="hidden">
              <a:xfrm>
                <a:off x="4610" y="3650"/>
                <a:ext cx="386" cy="233"/>
              </a:xfrm>
              <a:prstGeom prst="ellipse">
                <a:avLst/>
              </a:prstGeom>
              <a:gradFill rotWithShape="0">
                <a:gsLst>
                  <a:gs pos="0">
                    <a:schemeClr val="accent2"/>
                  </a:gs>
                  <a:gs pos="100000">
                    <a:schemeClr val="accent2">
                      <a:gamma/>
                      <a:shade val="94118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962" name="Oval 50"/>
              <p:cNvSpPr>
                <a:spLocks noChangeArrowheads="1"/>
              </p:cNvSpPr>
              <p:nvPr/>
            </p:nvSpPr>
            <p:spPr bwMode="hidden">
              <a:xfrm>
                <a:off x="4654" y="3678"/>
                <a:ext cx="298" cy="177"/>
              </a:xfrm>
              <a:prstGeom prst="ellipse">
                <a:avLst/>
              </a:prstGeom>
              <a:gradFill rotWithShape="0">
                <a:gsLst>
                  <a:gs pos="0">
                    <a:schemeClr val="accent2">
                      <a:gamma/>
                      <a:shade val="94118"/>
                      <a:invGamma/>
                    </a:schemeClr>
                  </a:gs>
                  <a:gs pos="100000">
                    <a:schemeClr val="accent2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963" name="Oval 51"/>
              <p:cNvSpPr>
                <a:spLocks noChangeArrowheads="1"/>
              </p:cNvSpPr>
              <p:nvPr/>
            </p:nvSpPr>
            <p:spPr bwMode="hidden">
              <a:xfrm>
                <a:off x="4690" y="3698"/>
                <a:ext cx="222" cy="139"/>
              </a:xfrm>
              <a:prstGeom prst="ellipse">
                <a:avLst/>
              </a:prstGeom>
              <a:gradFill rotWithShape="0">
                <a:gsLst>
                  <a:gs pos="0">
                    <a:schemeClr val="accent2"/>
                  </a:gs>
                  <a:gs pos="100000">
                    <a:schemeClr val="accent2">
                      <a:gamma/>
                      <a:shade val="94118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964" name="Oval 52"/>
              <p:cNvSpPr>
                <a:spLocks noChangeArrowheads="1"/>
              </p:cNvSpPr>
              <p:nvPr/>
            </p:nvSpPr>
            <p:spPr bwMode="hidden">
              <a:xfrm>
                <a:off x="4738" y="3728"/>
                <a:ext cx="126" cy="81"/>
              </a:xfrm>
              <a:prstGeom prst="ellipse">
                <a:avLst/>
              </a:prstGeom>
              <a:gradFill rotWithShape="0">
                <a:gsLst>
                  <a:gs pos="0">
                    <a:schemeClr val="accent2">
                      <a:gamma/>
                      <a:shade val="96863"/>
                      <a:invGamma/>
                    </a:schemeClr>
                  </a:gs>
                  <a:gs pos="100000">
                    <a:schemeClr val="accent2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8965" name="Group 53"/>
            <p:cNvGrpSpPr>
              <a:grpSpLocks/>
            </p:cNvGrpSpPr>
            <p:nvPr userDrawn="1"/>
          </p:nvGrpSpPr>
          <p:grpSpPr bwMode="auto">
            <a:xfrm>
              <a:off x="5280" y="3024"/>
              <a:ext cx="425" cy="258"/>
              <a:chOff x="5280" y="3024"/>
              <a:chExt cx="425" cy="258"/>
            </a:xfrm>
          </p:grpSpPr>
          <p:sp>
            <p:nvSpPr>
              <p:cNvPr id="38966" name="Freeform 54"/>
              <p:cNvSpPr>
                <a:spLocks/>
              </p:cNvSpPr>
              <p:nvPr/>
            </p:nvSpPr>
            <p:spPr bwMode="hidden">
              <a:xfrm>
                <a:off x="5280" y="3186"/>
                <a:ext cx="383" cy="96"/>
              </a:xfrm>
              <a:custGeom>
                <a:avLst/>
                <a:gdLst/>
                <a:ahLst/>
                <a:cxnLst>
                  <a:cxn ang="0">
                    <a:pos x="209" y="96"/>
                  </a:cxn>
                  <a:cxn ang="0">
                    <a:pos x="143" y="90"/>
                  </a:cxn>
                  <a:cxn ang="0">
                    <a:pos x="83" y="66"/>
                  </a:cxn>
                  <a:cxn ang="0">
                    <a:pos x="35" y="36"/>
                  </a:cxn>
                  <a:cxn ang="0">
                    <a:pos x="6" y="0"/>
                  </a:cxn>
                  <a:cxn ang="0">
                    <a:pos x="0" y="6"/>
                  </a:cxn>
                  <a:cxn ang="0">
                    <a:pos x="29" y="42"/>
                  </a:cxn>
                  <a:cxn ang="0">
                    <a:pos x="77" y="72"/>
                  </a:cxn>
                  <a:cxn ang="0">
                    <a:pos x="137" y="90"/>
                  </a:cxn>
                  <a:cxn ang="0">
                    <a:pos x="209" y="96"/>
                  </a:cxn>
                  <a:cxn ang="0">
                    <a:pos x="263" y="90"/>
                  </a:cxn>
                  <a:cxn ang="0">
                    <a:pos x="311" y="84"/>
                  </a:cxn>
                  <a:cxn ang="0">
                    <a:pos x="352" y="66"/>
                  </a:cxn>
                  <a:cxn ang="0">
                    <a:pos x="382" y="42"/>
                  </a:cxn>
                  <a:cxn ang="0">
                    <a:pos x="376" y="42"/>
                  </a:cxn>
                  <a:cxn ang="0">
                    <a:pos x="346" y="66"/>
                  </a:cxn>
                  <a:cxn ang="0">
                    <a:pos x="305" y="78"/>
                  </a:cxn>
                  <a:cxn ang="0">
                    <a:pos x="263" y="90"/>
                  </a:cxn>
                  <a:cxn ang="0">
                    <a:pos x="209" y="96"/>
                  </a:cxn>
                  <a:cxn ang="0">
                    <a:pos x="209" y="96"/>
                  </a:cxn>
                </a:cxnLst>
                <a:rect l="0" t="0" r="r" b="b"/>
                <a:pathLst>
                  <a:path w="382" h="96">
                    <a:moveTo>
                      <a:pt x="209" y="96"/>
                    </a:moveTo>
                    <a:lnTo>
                      <a:pt x="143" y="90"/>
                    </a:lnTo>
                    <a:lnTo>
                      <a:pt x="83" y="66"/>
                    </a:lnTo>
                    <a:lnTo>
                      <a:pt x="35" y="36"/>
                    </a:lnTo>
                    <a:lnTo>
                      <a:pt x="6" y="0"/>
                    </a:lnTo>
                    <a:lnTo>
                      <a:pt x="0" y="6"/>
                    </a:lnTo>
                    <a:lnTo>
                      <a:pt x="29" y="42"/>
                    </a:lnTo>
                    <a:lnTo>
                      <a:pt x="77" y="72"/>
                    </a:lnTo>
                    <a:lnTo>
                      <a:pt x="137" y="90"/>
                    </a:lnTo>
                    <a:lnTo>
                      <a:pt x="209" y="96"/>
                    </a:lnTo>
                    <a:lnTo>
                      <a:pt x="263" y="90"/>
                    </a:lnTo>
                    <a:lnTo>
                      <a:pt x="311" y="84"/>
                    </a:lnTo>
                    <a:lnTo>
                      <a:pt x="352" y="66"/>
                    </a:lnTo>
                    <a:lnTo>
                      <a:pt x="382" y="42"/>
                    </a:lnTo>
                    <a:lnTo>
                      <a:pt x="376" y="42"/>
                    </a:lnTo>
                    <a:lnTo>
                      <a:pt x="346" y="66"/>
                    </a:lnTo>
                    <a:lnTo>
                      <a:pt x="305" y="78"/>
                    </a:lnTo>
                    <a:lnTo>
                      <a:pt x="263" y="90"/>
                    </a:lnTo>
                    <a:lnTo>
                      <a:pt x="209" y="96"/>
                    </a:lnTo>
                    <a:lnTo>
                      <a:pt x="209" y="96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2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967" name="Freeform 55"/>
              <p:cNvSpPr>
                <a:spLocks/>
              </p:cNvSpPr>
              <p:nvPr/>
            </p:nvSpPr>
            <p:spPr bwMode="hidden">
              <a:xfrm>
                <a:off x="5315" y="3024"/>
                <a:ext cx="258" cy="54"/>
              </a:xfrm>
              <a:custGeom>
                <a:avLst/>
                <a:gdLst/>
                <a:ahLst/>
                <a:cxnLst>
                  <a:cxn ang="0">
                    <a:pos x="174" y="0"/>
                  </a:cxn>
                  <a:cxn ang="0">
                    <a:pos x="216" y="6"/>
                  </a:cxn>
                  <a:cxn ang="0">
                    <a:pos x="258" y="12"/>
                  </a:cxn>
                  <a:cxn ang="0">
                    <a:pos x="252" y="6"/>
                  </a:cxn>
                  <a:cxn ang="0">
                    <a:pos x="216" y="0"/>
                  </a:cxn>
                  <a:cxn ang="0">
                    <a:pos x="174" y="0"/>
                  </a:cxn>
                  <a:cxn ang="0">
                    <a:pos x="120" y="6"/>
                  </a:cxn>
                  <a:cxn ang="0">
                    <a:pos x="78" y="12"/>
                  </a:cxn>
                  <a:cxn ang="0">
                    <a:pos x="36" y="30"/>
                  </a:cxn>
                  <a:cxn ang="0">
                    <a:pos x="0" y="48"/>
                  </a:cxn>
                  <a:cxn ang="0">
                    <a:pos x="6" y="54"/>
                  </a:cxn>
                  <a:cxn ang="0">
                    <a:pos x="36" y="36"/>
                  </a:cxn>
                  <a:cxn ang="0">
                    <a:pos x="78" y="18"/>
                  </a:cxn>
                  <a:cxn ang="0">
                    <a:pos x="120" y="6"/>
                  </a:cxn>
                  <a:cxn ang="0">
                    <a:pos x="174" y="0"/>
                  </a:cxn>
                  <a:cxn ang="0">
                    <a:pos x="174" y="0"/>
                  </a:cxn>
                </a:cxnLst>
                <a:rect l="0" t="0" r="r" b="b"/>
                <a:pathLst>
                  <a:path w="258" h="54">
                    <a:moveTo>
                      <a:pt x="174" y="0"/>
                    </a:moveTo>
                    <a:lnTo>
                      <a:pt x="216" y="6"/>
                    </a:lnTo>
                    <a:lnTo>
                      <a:pt x="258" y="12"/>
                    </a:lnTo>
                    <a:lnTo>
                      <a:pt x="252" y="6"/>
                    </a:lnTo>
                    <a:lnTo>
                      <a:pt x="216" y="0"/>
                    </a:lnTo>
                    <a:lnTo>
                      <a:pt x="174" y="0"/>
                    </a:lnTo>
                    <a:lnTo>
                      <a:pt x="120" y="6"/>
                    </a:lnTo>
                    <a:lnTo>
                      <a:pt x="78" y="12"/>
                    </a:lnTo>
                    <a:lnTo>
                      <a:pt x="36" y="30"/>
                    </a:lnTo>
                    <a:lnTo>
                      <a:pt x="0" y="48"/>
                    </a:lnTo>
                    <a:lnTo>
                      <a:pt x="6" y="54"/>
                    </a:lnTo>
                    <a:lnTo>
                      <a:pt x="36" y="36"/>
                    </a:lnTo>
                    <a:lnTo>
                      <a:pt x="78" y="18"/>
                    </a:lnTo>
                    <a:lnTo>
                      <a:pt x="120" y="6"/>
                    </a:lnTo>
                    <a:lnTo>
                      <a:pt x="174" y="0"/>
                    </a:lnTo>
                    <a:lnTo>
                      <a:pt x="174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2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968" name="Freeform 56"/>
              <p:cNvSpPr>
                <a:spLocks/>
              </p:cNvSpPr>
              <p:nvPr/>
            </p:nvSpPr>
            <p:spPr bwMode="hidden">
              <a:xfrm>
                <a:off x="5645" y="3066"/>
                <a:ext cx="60" cy="156"/>
              </a:xfrm>
              <a:custGeom>
                <a:avLst/>
                <a:gdLst/>
                <a:ahLst/>
                <a:cxnLst>
                  <a:cxn ang="0">
                    <a:pos x="54" y="90"/>
                  </a:cxn>
                  <a:cxn ang="0">
                    <a:pos x="48" y="126"/>
                  </a:cxn>
                  <a:cxn ang="0">
                    <a:pos x="24" y="156"/>
                  </a:cxn>
                  <a:cxn ang="0">
                    <a:pos x="30" y="156"/>
                  </a:cxn>
                  <a:cxn ang="0">
                    <a:pos x="54" y="126"/>
                  </a:cxn>
                  <a:cxn ang="0">
                    <a:pos x="60" y="90"/>
                  </a:cxn>
                  <a:cxn ang="0">
                    <a:pos x="54" y="66"/>
                  </a:cxn>
                  <a:cxn ang="0">
                    <a:pos x="48" y="42"/>
                  </a:cxn>
                  <a:cxn ang="0">
                    <a:pos x="30" y="18"/>
                  </a:cxn>
                  <a:cxn ang="0">
                    <a:pos x="6" y="0"/>
                  </a:cxn>
                  <a:cxn ang="0">
                    <a:pos x="0" y="6"/>
                  </a:cxn>
                  <a:cxn ang="0">
                    <a:pos x="24" y="24"/>
                  </a:cxn>
                  <a:cxn ang="0">
                    <a:pos x="42" y="42"/>
                  </a:cxn>
                  <a:cxn ang="0">
                    <a:pos x="48" y="66"/>
                  </a:cxn>
                  <a:cxn ang="0">
                    <a:pos x="54" y="90"/>
                  </a:cxn>
                  <a:cxn ang="0">
                    <a:pos x="54" y="90"/>
                  </a:cxn>
                </a:cxnLst>
                <a:rect l="0" t="0" r="r" b="b"/>
                <a:pathLst>
                  <a:path w="60" h="156">
                    <a:moveTo>
                      <a:pt x="54" y="90"/>
                    </a:moveTo>
                    <a:lnTo>
                      <a:pt x="48" y="126"/>
                    </a:lnTo>
                    <a:lnTo>
                      <a:pt x="24" y="156"/>
                    </a:lnTo>
                    <a:lnTo>
                      <a:pt x="30" y="156"/>
                    </a:lnTo>
                    <a:lnTo>
                      <a:pt x="54" y="126"/>
                    </a:lnTo>
                    <a:lnTo>
                      <a:pt x="60" y="90"/>
                    </a:lnTo>
                    <a:lnTo>
                      <a:pt x="54" y="66"/>
                    </a:lnTo>
                    <a:lnTo>
                      <a:pt x="48" y="42"/>
                    </a:lnTo>
                    <a:lnTo>
                      <a:pt x="30" y="18"/>
                    </a:lnTo>
                    <a:lnTo>
                      <a:pt x="6" y="0"/>
                    </a:lnTo>
                    <a:lnTo>
                      <a:pt x="0" y="6"/>
                    </a:lnTo>
                    <a:lnTo>
                      <a:pt x="24" y="24"/>
                    </a:lnTo>
                    <a:lnTo>
                      <a:pt x="42" y="42"/>
                    </a:lnTo>
                    <a:lnTo>
                      <a:pt x="48" y="66"/>
                    </a:lnTo>
                    <a:lnTo>
                      <a:pt x="54" y="90"/>
                    </a:lnTo>
                    <a:lnTo>
                      <a:pt x="54" y="9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2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969" name="Freeform 57"/>
              <p:cNvSpPr>
                <a:spLocks/>
              </p:cNvSpPr>
              <p:nvPr/>
            </p:nvSpPr>
            <p:spPr bwMode="hidden">
              <a:xfrm>
                <a:off x="5375" y="3246"/>
                <a:ext cx="192" cy="18"/>
              </a:xfrm>
              <a:custGeom>
                <a:avLst/>
                <a:gdLst/>
                <a:ahLst/>
                <a:cxnLst>
                  <a:cxn ang="0">
                    <a:pos x="114" y="12"/>
                  </a:cxn>
                  <a:cxn ang="0">
                    <a:pos x="72" y="6"/>
                  </a:cxn>
                  <a:cxn ang="0">
                    <a:pos x="30" y="0"/>
                  </a:cxn>
                  <a:cxn ang="0">
                    <a:pos x="0" y="0"/>
                  </a:cxn>
                  <a:cxn ang="0">
                    <a:pos x="54" y="12"/>
                  </a:cxn>
                  <a:cxn ang="0">
                    <a:pos x="114" y="18"/>
                  </a:cxn>
                  <a:cxn ang="0">
                    <a:pos x="156" y="18"/>
                  </a:cxn>
                  <a:cxn ang="0">
                    <a:pos x="192" y="12"/>
                  </a:cxn>
                  <a:cxn ang="0">
                    <a:pos x="186" y="0"/>
                  </a:cxn>
                  <a:cxn ang="0">
                    <a:pos x="150" y="6"/>
                  </a:cxn>
                  <a:cxn ang="0">
                    <a:pos x="114" y="12"/>
                  </a:cxn>
                  <a:cxn ang="0">
                    <a:pos x="114" y="12"/>
                  </a:cxn>
                </a:cxnLst>
                <a:rect l="0" t="0" r="r" b="b"/>
                <a:pathLst>
                  <a:path w="192" h="18">
                    <a:moveTo>
                      <a:pt x="114" y="12"/>
                    </a:moveTo>
                    <a:lnTo>
                      <a:pt x="72" y="6"/>
                    </a:lnTo>
                    <a:lnTo>
                      <a:pt x="30" y="0"/>
                    </a:lnTo>
                    <a:lnTo>
                      <a:pt x="0" y="0"/>
                    </a:lnTo>
                    <a:lnTo>
                      <a:pt x="54" y="12"/>
                    </a:lnTo>
                    <a:lnTo>
                      <a:pt x="114" y="18"/>
                    </a:lnTo>
                    <a:lnTo>
                      <a:pt x="156" y="18"/>
                    </a:lnTo>
                    <a:lnTo>
                      <a:pt x="192" y="12"/>
                    </a:lnTo>
                    <a:lnTo>
                      <a:pt x="186" y="0"/>
                    </a:lnTo>
                    <a:lnTo>
                      <a:pt x="150" y="6"/>
                    </a:lnTo>
                    <a:lnTo>
                      <a:pt x="114" y="12"/>
                    </a:lnTo>
                    <a:lnTo>
                      <a:pt x="114" y="12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2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970" name="Freeform 58"/>
              <p:cNvSpPr>
                <a:spLocks/>
              </p:cNvSpPr>
              <p:nvPr/>
            </p:nvSpPr>
            <p:spPr bwMode="hidden">
              <a:xfrm>
                <a:off x="5304" y="3042"/>
                <a:ext cx="161" cy="186"/>
              </a:xfrm>
              <a:custGeom>
                <a:avLst/>
                <a:gdLst/>
                <a:ahLst/>
                <a:cxnLst>
                  <a:cxn ang="0">
                    <a:pos x="11" y="114"/>
                  </a:cxn>
                  <a:cxn ang="0">
                    <a:pos x="17" y="96"/>
                  </a:cxn>
                  <a:cxn ang="0">
                    <a:pos x="23" y="78"/>
                  </a:cxn>
                  <a:cxn ang="0">
                    <a:pos x="53" y="42"/>
                  </a:cxn>
                  <a:cxn ang="0">
                    <a:pos x="101" y="18"/>
                  </a:cxn>
                  <a:cxn ang="0">
                    <a:pos x="155" y="6"/>
                  </a:cxn>
                  <a:cxn ang="0">
                    <a:pos x="161" y="0"/>
                  </a:cxn>
                  <a:cxn ang="0">
                    <a:pos x="95" y="12"/>
                  </a:cxn>
                  <a:cxn ang="0">
                    <a:pos x="47" y="36"/>
                  </a:cxn>
                  <a:cxn ang="0">
                    <a:pos x="11" y="72"/>
                  </a:cxn>
                  <a:cxn ang="0">
                    <a:pos x="5" y="90"/>
                  </a:cxn>
                  <a:cxn ang="0">
                    <a:pos x="0" y="114"/>
                  </a:cxn>
                  <a:cxn ang="0">
                    <a:pos x="11" y="150"/>
                  </a:cxn>
                  <a:cxn ang="0">
                    <a:pos x="23" y="168"/>
                  </a:cxn>
                  <a:cxn ang="0">
                    <a:pos x="41" y="186"/>
                  </a:cxn>
                  <a:cxn ang="0">
                    <a:pos x="65" y="186"/>
                  </a:cxn>
                  <a:cxn ang="0">
                    <a:pos x="41" y="168"/>
                  </a:cxn>
                  <a:cxn ang="0">
                    <a:pos x="23" y="150"/>
                  </a:cxn>
                  <a:cxn ang="0">
                    <a:pos x="17" y="132"/>
                  </a:cxn>
                  <a:cxn ang="0">
                    <a:pos x="11" y="114"/>
                  </a:cxn>
                  <a:cxn ang="0">
                    <a:pos x="11" y="114"/>
                  </a:cxn>
                </a:cxnLst>
                <a:rect l="0" t="0" r="r" b="b"/>
                <a:pathLst>
                  <a:path w="161" h="186">
                    <a:moveTo>
                      <a:pt x="11" y="114"/>
                    </a:moveTo>
                    <a:lnTo>
                      <a:pt x="17" y="96"/>
                    </a:lnTo>
                    <a:lnTo>
                      <a:pt x="23" y="78"/>
                    </a:lnTo>
                    <a:lnTo>
                      <a:pt x="53" y="42"/>
                    </a:lnTo>
                    <a:lnTo>
                      <a:pt x="101" y="18"/>
                    </a:lnTo>
                    <a:lnTo>
                      <a:pt x="155" y="6"/>
                    </a:lnTo>
                    <a:lnTo>
                      <a:pt x="161" y="0"/>
                    </a:lnTo>
                    <a:lnTo>
                      <a:pt x="95" y="12"/>
                    </a:lnTo>
                    <a:lnTo>
                      <a:pt x="47" y="36"/>
                    </a:lnTo>
                    <a:lnTo>
                      <a:pt x="11" y="72"/>
                    </a:lnTo>
                    <a:lnTo>
                      <a:pt x="5" y="90"/>
                    </a:lnTo>
                    <a:lnTo>
                      <a:pt x="0" y="114"/>
                    </a:lnTo>
                    <a:lnTo>
                      <a:pt x="11" y="150"/>
                    </a:lnTo>
                    <a:lnTo>
                      <a:pt x="23" y="168"/>
                    </a:lnTo>
                    <a:lnTo>
                      <a:pt x="41" y="186"/>
                    </a:lnTo>
                    <a:lnTo>
                      <a:pt x="65" y="186"/>
                    </a:lnTo>
                    <a:lnTo>
                      <a:pt x="41" y="168"/>
                    </a:lnTo>
                    <a:lnTo>
                      <a:pt x="23" y="150"/>
                    </a:lnTo>
                    <a:lnTo>
                      <a:pt x="17" y="132"/>
                    </a:lnTo>
                    <a:lnTo>
                      <a:pt x="11" y="114"/>
                    </a:lnTo>
                    <a:lnTo>
                      <a:pt x="11" y="114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accent2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971" name="Freeform 59"/>
              <p:cNvSpPr>
                <a:spLocks/>
              </p:cNvSpPr>
              <p:nvPr/>
            </p:nvSpPr>
            <p:spPr bwMode="hidden">
              <a:xfrm>
                <a:off x="5489" y="3042"/>
                <a:ext cx="186" cy="210"/>
              </a:xfrm>
              <a:custGeom>
                <a:avLst/>
                <a:gdLst/>
                <a:ahLst/>
                <a:cxnLst>
                  <a:cxn ang="0">
                    <a:pos x="0" y="6"/>
                  </a:cxn>
                  <a:cxn ang="0">
                    <a:pos x="66" y="12"/>
                  </a:cxn>
                  <a:cxn ang="0">
                    <a:pos x="119" y="36"/>
                  </a:cxn>
                  <a:cxn ang="0">
                    <a:pos x="155" y="72"/>
                  </a:cxn>
                  <a:cxn ang="0">
                    <a:pos x="161" y="90"/>
                  </a:cxn>
                  <a:cxn ang="0">
                    <a:pos x="167" y="114"/>
                  </a:cxn>
                  <a:cxn ang="0">
                    <a:pos x="161" y="138"/>
                  </a:cxn>
                  <a:cxn ang="0">
                    <a:pos x="149" y="162"/>
                  </a:cxn>
                  <a:cxn ang="0">
                    <a:pos x="119" y="180"/>
                  </a:cxn>
                  <a:cxn ang="0">
                    <a:pos x="90" y="198"/>
                  </a:cxn>
                  <a:cxn ang="0">
                    <a:pos x="96" y="210"/>
                  </a:cxn>
                  <a:cxn ang="0">
                    <a:pos x="131" y="192"/>
                  </a:cxn>
                  <a:cxn ang="0">
                    <a:pos x="161" y="168"/>
                  </a:cxn>
                  <a:cxn ang="0">
                    <a:pos x="179" y="144"/>
                  </a:cxn>
                  <a:cxn ang="0">
                    <a:pos x="185" y="114"/>
                  </a:cxn>
                  <a:cxn ang="0">
                    <a:pos x="179" y="90"/>
                  </a:cxn>
                  <a:cxn ang="0">
                    <a:pos x="173" y="66"/>
                  </a:cxn>
                  <a:cxn ang="0">
                    <a:pos x="155" y="48"/>
                  </a:cxn>
                  <a:cxn ang="0">
                    <a:pos x="131" y="30"/>
                  </a:cxn>
                  <a:cxn ang="0">
                    <a:pos x="72" y="6"/>
                  </a:cxn>
                  <a:cxn ang="0">
                    <a:pos x="0" y="0"/>
                  </a:cxn>
                  <a:cxn ang="0">
                    <a:pos x="0" y="6"/>
                  </a:cxn>
                  <a:cxn ang="0">
                    <a:pos x="0" y="6"/>
                  </a:cxn>
                  <a:cxn ang="0">
                    <a:pos x="0" y="6"/>
                  </a:cxn>
                </a:cxnLst>
                <a:rect l="0" t="0" r="r" b="b"/>
                <a:pathLst>
                  <a:path w="185" h="210">
                    <a:moveTo>
                      <a:pt x="0" y="6"/>
                    </a:moveTo>
                    <a:lnTo>
                      <a:pt x="66" y="12"/>
                    </a:lnTo>
                    <a:lnTo>
                      <a:pt x="119" y="36"/>
                    </a:lnTo>
                    <a:lnTo>
                      <a:pt x="155" y="72"/>
                    </a:lnTo>
                    <a:lnTo>
                      <a:pt x="161" y="90"/>
                    </a:lnTo>
                    <a:lnTo>
                      <a:pt x="167" y="114"/>
                    </a:lnTo>
                    <a:lnTo>
                      <a:pt x="161" y="138"/>
                    </a:lnTo>
                    <a:lnTo>
                      <a:pt x="149" y="162"/>
                    </a:lnTo>
                    <a:lnTo>
                      <a:pt x="119" y="180"/>
                    </a:lnTo>
                    <a:lnTo>
                      <a:pt x="90" y="198"/>
                    </a:lnTo>
                    <a:lnTo>
                      <a:pt x="96" y="210"/>
                    </a:lnTo>
                    <a:lnTo>
                      <a:pt x="131" y="192"/>
                    </a:lnTo>
                    <a:lnTo>
                      <a:pt x="161" y="168"/>
                    </a:lnTo>
                    <a:lnTo>
                      <a:pt x="179" y="144"/>
                    </a:lnTo>
                    <a:lnTo>
                      <a:pt x="185" y="114"/>
                    </a:lnTo>
                    <a:lnTo>
                      <a:pt x="179" y="90"/>
                    </a:lnTo>
                    <a:lnTo>
                      <a:pt x="173" y="66"/>
                    </a:lnTo>
                    <a:lnTo>
                      <a:pt x="155" y="48"/>
                    </a:lnTo>
                    <a:lnTo>
                      <a:pt x="131" y="30"/>
                    </a:lnTo>
                    <a:lnTo>
                      <a:pt x="72" y="6"/>
                    </a:lnTo>
                    <a:lnTo>
                      <a:pt x="0" y="0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accent2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972" name="Freeform 60"/>
              <p:cNvSpPr>
                <a:spLocks noEditPoints="1"/>
              </p:cNvSpPr>
              <p:nvPr/>
            </p:nvSpPr>
            <p:spPr bwMode="hidden">
              <a:xfrm>
                <a:off x="5345" y="3058"/>
                <a:ext cx="299" cy="186"/>
              </a:xfrm>
              <a:custGeom>
                <a:avLst/>
                <a:gdLst/>
                <a:ahLst/>
                <a:cxnLst>
                  <a:cxn ang="0">
                    <a:pos x="150" y="0"/>
                  </a:cxn>
                  <a:cxn ang="0">
                    <a:pos x="90" y="6"/>
                  </a:cxn>
                  <a:cxn ang="0">
                    <a:pos x="42" y="30"/>
                  </a:cxn>
                  <a:cxn ang="0">
                    <a:pos x="12" y="54"/>
                  </a:cxn>
                  <a:cxn ang="0">
                    <a:pos x="6" y="72"/>
                  </a:cxn>
                  <a:cxn ang="0">
                    <a:pos x="0" y="90"/>
                  </a:cxn>
                  <a:cxn ang="0">
                    <a:pos x="6" y="108"/>
                  </a:cxn>
                  <a:cxn ang="0">
                    <a:pos x="12" y="126"/>
                  </a:cxn>
                  <a:cxn ang="0">
                    <a:pos x="42" y="156"/>
                  </a:cxn>
                  <a:cxn ang="0">
                    <a:pos x="90" y="180"/>
                  </a:cxn>
                  <a:cxn ang="0">
                    <a:pos x="150" y="186"/>
                  </a:cxn>
                  <a:cxn ang="0">
                    <a:pos x="209" y="180"/>
                  </a:cxn>
                  <a:cxn ang="0">
                    <a:pos x="257" y="156"/>
                  </a:cxn>
                  <a:cxn ang="0">
                    <a:pos x="287" y="126"/>
                  </a:cxn>
                  <a:cxn ang="0">
                    <a:pos x="299" y="108"/>
                  </a:cxn>
                  <a:cxn ang="0">
                    <a:pos x="299" y="90"/>
                  </a:cxn>
                  <a:cxn ang="0">
                    <a:pos x="299" y="72"/>
                  </a:cxn>
                  <a:cxn ang="0">
                    <a:pos x="287" y="54"/>
                  </a:cxn>
                  <a:cxn ang="0">
                    <a:pos x="257" y="30"/>
                  </a:cxn>
                  <a:cxn ang="0">
                    <a:pos x="209" y="6"/>
                  </a:cxn>
                  <a:cxn ang="0">
                    <a:pos x="150" y="0"/>
                  </a:cxn>
                  <a:cxn ang="0">
                    <a:pos x="150" y="0"/>
                  </a:cxn>
                  <a:cxn ang="0">
                    <a:pos x="150" y="180"/>
                  </a:cxn>
                  <a:cxn ang="0">
                    <a:pos x="96" y="174"/>
                  </a:cxn>
                  <a:cxn ang="0">
                    <a:pos x="48" y="156"/>
                  </a:cxn>
                  <a:cxn ang="0">
                    <a:pos x="18" y="126"/>
                  </a:cxn>
                  <a:cxn ang="0">
                    <a:pos x="12" y="108"/>
                  </a:cxn>
                  <a:cxn ang="0">
                    <a:pos x="6" y="90"/>
                  </a:cxn>
                  <a:cxn ang="0">
                    <a:pos x="12" y="72"/>
                  </a:cxn>
                  <a:cxn ang="0">
                    <a:pos x="18" y="54"/>
                  </a:cxn>
                  <a:cxn ang="0">
                    <a:pos x="48" y="30"/>
                  </a:cxn>
                  <a:cxn ang="0">
                    <a:pos x="96" y="12"/>
                  </a:cxn>
                  <a:cxn ang="0">
                    <a:pos x="150" y="6"/>
                  </a:cxn>
                  <a:cxn ang="0">
                    <a:pos x="203" y="12"/>
                  </a:cxn>
                  <a:cxn ang="0">
                    <a:pos x="251" y="30"/>
                  </a:cxn>
                  <a:cxn ang="0">
                    <a:pos x="281" y="54"/>
                  </a:cxn>
                  <a:cxn ang="0">
                    <a:pos x="293" y="72"/>
                  </a:cxn>
                  <a:cxn ang="0">
                    <a:pos x="293" y="90"/>
                  </a:cxn>
                  <a:cxn ang="0">
                    <a:pos x="293" y="108"/>
                  </a:cxn>
                  <a:cxn ang="0">
                    <a:pos x="281" y="126"/>
                  </a:cxn>
                  <a:cxn ang="0">
                    <a:pos x="251" y="156"/>
                  </a:cxn>
                  <a:cxn ang="0">
                    <a:pos x="203" y="174"/>
                  </a:cxn>
                  <a:cxn ang="0">
                    <a:pos x="150" y="180"/>
                  </a:cxn>
                  <a:cxn ang="0">
                    <a:pos x="150" y="180"/>
                  </a:cxn>
                </a:cxnLst>
                <a:rect l="0" t="0" r="r" b="b"/>
                <a:pathLst>
                  <a:path w="299" h="186">
                    <a:moveTo>
                      <a:pt x="150" y="0"/>
                    </a:moveTo>
                    <a:lnTo>
                      <a:pt x="90" y="6"/>
                    </a:lnTo>
                    <a:lnTo>
                      <a:pt x="42" y="30"/>
                    </a:lnTo>
                    <a:lnTo>
                      <a:pt x="12" y="54"/>
                    </a:lnTo>
                    <a:lnTo>
                      <a:pt x="6" y="72"/>
                    </a:lnTo>
                    <a:lnTo>
                      <a:pt x="0" y="90"/>
                    </a:lnTo>
                    <a:lnTo>
                      <a:pt x="6" y="108"/>
                    </a:lnTo>
                    <a:lnTo>
                      <a:pt x="12" y="126"/>
                    </a:lnTo>
                    <a:lnTo>
                      <a:pt x="42" y="156"/>
                    </a:lnTo>
                    <a:lnTo>
                      <a:pt x="90" y="180"/>
                    </a:lnTo>
                    <a:lnTo>
                      <a:pt x="150" y="186"/>
                    </a:lnTo>
                    <a:lnTo>
                      <a:pt x="209" y="180"/>
                    </a:lnTo>
                    <a:lnTo>
                      <a:pt x="257" y="156"/>
                    </a:lnTo>
                    <a:lnTo>
                      <a:pt x="287" y="126"/>
                    </a:lnTo>
                    <a:lnTo>
                      <a:pt x="299" y="108"/>
                    </a:lnTo>
                    <a:lnTo>
                      <a:pt x="299" y="90"/>
                    </a:lnTo>
                    <a:lnTo>
                      <a:pt x="299" y="72"/>
                    </a:lnTo>
                    <a:lnTo>
                      <a:pt x="287" y="54"/>
                    </a:lnTo>
                    <a:lnTo>
                      <a:pt x="257" y="30"/>
                    </a:lnTo>
                    <a:lnTo>
                      <a:pt x="209" y="6"/>
                    </a:lnTo>
                    <a:lnTo>
                      <a:pt x="150" y="0"/>
                    </a:lnTo>
                    <a:lnTo>
                      <a:pt x="150" y="0"/>
                    </a:lnTo>
                    <a:close/>
                    <a:moveTo>
                      <a:pt x="150" y="180"/>
                    </a:moveTo>
                    <a:lnTo>
                      <a:pt x="96" y="174"/>
                    </a:lnTo>
                    <a:lnTo>
                      <a:pt x="48" y="156"/>
                    </a:lnTo>
                    <a:lnTo>
                      <a:pt x="18" y="126"/>
                    </a:lnTo>
                    <a:lnTo>
                      <a:pt x="12" y="108"/>
                    </a:lnTo>
                    <a:lnTo>
                      <a:pt x="6" y="90"/>
                    </a:lnTo>
                    <a:lnTo>
                      <a:pt x="12" y="72"/>
                    </a:lnTo>
                    <a:lnTo>
                      <a:pt x="18" y="54"/>
                    </a:lnTo>
                    <a:lnTo>
                      <a:pt x="48" y="30"/>
                    </a:lnTo>
                    <a:lnTo>
                      <a:pt x="96" y="12"/>
                    </a:lnTo>
                    <a:lnTo>
                      <a:pt x="150" y="6"/>
                    </a:lnTo>
                    <a:lnTo>
                      <a:pt x="203" y="12"/>
                    </a:lnTo>
                    <a:lnTo>
                      <a:pt x="251" y="30"/>
                    </a:lnTo>
                    <a:lnTo>
                      <a:pt x="281" y="54"/>
                    </a:lnTo>
                    <a:lnTo>
                      <a:pt x="293" y="72"/>
                    </a:lnTo>
                    <a:lnTo>
                      <a:pt x="293" y="90"/>
                    </a:lnTo>
                    <a:lnTo>
                      <a:pt x="293" y="108"/>
                    </a:lnTo>
                    <a:lnTo>
                      <a:pt x="281" y="126"/>
                    </a:lnTo>
                    <a:lnTo>
                      <a:pt x="251" y="156"/>
                    </a:lnTo>
                    <a:lnTo>
                      <a:pt x="203" y="174"/>
                    </a:lnTo>
                    <a:lnTo>
                      <a:pt x="150" y="180"/>
                    </a:lnTo>
                    <a:lnTo>
                      <a:pt x="150" y="18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2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38973" name="Group 61"/>
              <p:cNvGrpSpPr>
                <a:grpSpLocks/>
              </p:cNvGrpSpPr>
              <p:nvPr/>
            </p:nvGrpSpPr>
            <p:grpSpPr bwMode="auto">
              <a:xfrm>
                <a:off x="5381" y="3085"/>
                <a:ext cx="227" cy="132"/>
                <a:chOff x="5381" y="3085"/>
                <a:chExt cx="227" cy="132"/>
              </a:xfrm>
            </p:grpSpPr>
            <p:sp>
              <p:nvSpPr>
                <p:cNvPr id="38974" name="Oval 62"/>
                <p:cNvSpPr>
                  <a:spLocks noChangeArrowheads="1"/>
                </p:cNvSpPr>
                <p:nvPr userDrawn="1"/>
              </p:nvSpPr>
              <p:spPr bwMode="hidden">
                <a:xfrm>
                  <a:off x="5381" y="3085"/>
                  <a:ext cx="227" cy="132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bg1"/>
                    </a:gs>
                    <a:gs pos="100000">
                      <a:schemeClr val="accent2"/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8975" name="Oval 63"/>
                <p:cNvSpPr>
                  <a:spLocks noChangeArrowheads="1"/>
                </p:cNvSpPr>
                <p:nvPr userDrawn="1"/>
              </p:nvSpPr>
              <p:spPr bwMode="hidden">
                <a:xfrm>
                  <a:off x="5403" y="3099"/>
                  <a:ext cx="182" cy="102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accent2"/>
                    </a:gs>
                    <a:gs pos="100000">
                      <a:schemeClr val="bg1"/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8976" name="Oval 64"/>
                <p:cNvSpPr>
                  <a:spLocks noChangeArrowheads="1"/>
                </p:cNvSpPr>
                <p:nvPr userDrawn="1"/>
              </p:nvSpPr>
              <p:spPr bwMode="hidden">
                <a:xfrm>
                  <a:off x="5431" y="3109"/>
                  <a:ext cx="125" cy="82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bg1"/>
                    </a:gs>
                    <a:gs pos="100000">
                      <a:schemeClr val="accent2"/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8977" name="Oval 65"/>
                <p:cNvSpPr>
                  <a:spLocks noChangeArrowheads="1"/>
                </p:cNvSpPr>
                <p:nvPr userDrawn="1"/>
              </p:nvSpPr>
              <p:spPr bwMode="hidden">
                <a:xfrm>
                  <a:off x="5458" y="3125"/>
                  <a:ext cx="73" cy="47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accent2"/>
                    </a:gs>
                    <a:gs pos="100000">
                      <a:schemeClr val="bg1"/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</p:grpSp>
      <p:sp>
        <p:nvSpPr>
          <p:cNvPr id="38978" name="Rectangle 66"/>
          <p:cNvSpPr>
            <a:spLocks noGrp="1" noChangeArrowheads="1"/>
          </p:cNvSpPr>
          <p:nvPr>
            <p:ph type="ctrTitle" sz="quarter"/>
          </p:nvPr>
        </p:nvSpPr>
        <p:spPr>
          <a:xfrm>
            <a:off x="685800" y="1692275"/>
            <a:ext cx="7772400" cy="1736725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8979" name="Rectangle 67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38980" name="Rectangle 68"/>
          <p:cNvSpPr>
            <a:spLocks noGrp="1" noChangeArrowheads="1"/>
          </p:cNvSpPr>
          <p:nvPr>
            <p:ph type="dt" sz="quarter" idx="2"/>
          </p:nvPr>
        </p:nvSpPr>
        <p:spPr>
          <a:xfrm>
            <a:off x="457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8981" name="Rectangle 69"/>
          <p:cNvSpPr>
            <a:spLocks noGrp="1" noChangeArrowheads="1"/>
          </p:cNvSpPr>
          <p:nvPr>
            <p:ph type="ftr" sz="quarter" idx="3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Supercomputing 2008 Education Program</a:t>
            </a:r>
          </a:p>
        </p:txBody>
      </p:sp>
      <p:sp>
        <p:nvSpPr>
          <p:cNvPr id="38982" name="Rectangle 70"/>
          <p:cNvSpPr>
            <a:spLocks noGrp="1" noChangeArrowheads="1"/>
          </p:cNvSpPr>
          <p:nvPr>
            <p:ph type="sldNum" sz="quarter" idx="4"/>
          </p:nvPr>
        </p:nvSpPr>
        <p:spPr>
          <a:xfrm>
            <a:off x="6553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fld id="{3639FEB9-B942-492E-965C-3E4A8F9F755E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Supercomputing 2008 Education Program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58604EE-0617-44E4-A49C-1C74F6A17B07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7813"/>
            <a:ext cx="2057400" cy="58483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7813"/>
            <a:ext cx="6019800" cy="58483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Supercomputing 2008 Education Program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31EF821-BFC1-4342-9BC8-B157BF616191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7813"/>
            <a:ext cx="8229600" cy="11398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667000" y="6245225"/>
            <a:ext cx="3810000" cy="476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Supercomputing 2008 Education Program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AFC07A82-D0CA-4B4C-B256-36D6B54E5171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Supercomputing 2008 Education Program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CF40F69-6283-417B-9A8C-C0A6E5C4A1BE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Supercomputing 2008 Education Program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138CBA1-8948-49AE-A3B6-A57FBEC05CA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Supercomputing 2008 Education Program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61CD0FD-3A64-468D-BA5D-AEB24D924CC0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Supercomputing 2008 Education Program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EEF654B-3E9C-4EE5-A9FE-8F9BC4F1E640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Supercomputing 2008 Education Program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4EC1705-BDCB-42CF-AC2F-F8BAE729EA97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Supercomputing 2008 Education Program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7C839DF-165C-4FA1-B33A-BEEB7963928E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Supercomputing 2008 Education Program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4BA661C-0417-46DB-BF7B-EA97884109F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Supercomputing 2008 Education Program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D877058-ADEA-417E-BB47-5AB556EC029C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Freeform 2"/>
          <p:cNvSpPr>
            <a:spLocks/>
          </p:cNvSpPr>
          <p:nvPr/>
        </p:nvSpPr>
        <p:spPr bwMode="hidden">
          <a:xfrm>
            <a:off x="6627813" y="6429375"/>
            <a:ext cx="285750" cy="209550"/>
          </a:xfrm>
          <a:custGeom>
            <a:avLst/>
            <a:gdLst/>
            <a:ahLst/>
            <a:cxnLst>
              <a:cxn ang="0">
                <a:pos x="0" y="132"/>
              </a:cxn>
              <a:cxn ang="0">
                <a:pos x="29" y="132"/>
              </a:cxn>
              <a:cxn ang="0">
                <a:pos x="77" y="108"/>
              </a:cxn>
              <a:cxn ang="0">
                <a:pos x="119" y="78"/>
              </a:cxn>
              <a:cxn ang="0">
                <a:pos x="155" y="48"/>
              </a:cxn>
              <a:cxn ang="0">
                <a:pos x="179" y="12"/>
              </a:cxn>
              <a:cxn ang="0">
                <a:pos x="173" y="6"/>
              </a:cxn>
              <a:cxn ang="0">
                <a:pos x="167" y="0"/>
              </a:cxn>
              <a:cxn ang="0">
                <a:pos x="137" y="42"/>
              </a:cxn>
              <a:cxn ang="0">
                <a:pos x="101" y="78"/>
              </a:cxn>
              <a:cxn ang="0">
                <a:pos x="53" y="108"/>
              </a:cxn>
              <a:cxn ang="0">
                <a:pos x="0" y="132"/>
              </a:cxn>
              <a:cxn ang="0">
                <a:pos x="0" y="132"/>
              </a:cxn>
            </a:cxnLst>
            <a:rect l="0" t="0" r="r" b="b"/>
            <a:pathLst>
              <a:path w="179" h="132">
                <a:moveTo>
                  <a:pt x="0" y="132"/>
                </a:moveTo>
                <a:lnTo>
                  <a:pt x="29" y="132"/>
                </a:lnTo>
                <a:lnTo>
                  <a:pt x="77" y="108"/>
                </a:lnTo>
                <a:lnTo>
                  <a:pt x="119" y="78"/>
                </a:lnTo>
                <a:lnTo>
                  <a:pt x="155" y="48"/>
                </a:lnTo>
                <a:lnTo>
                  <a:pt x="179" y="12"/>
                </a:lnTo>
                <a:lnTo>
                  <a:pt x="173" y="6"/>
                </a:lnTo>
                <a:lnTo>
                  <a:pt x="167" y="0"/>
                </a:lnTo>
                <a:lnTo>
                  <a:pt x="137" y="42"/>
                </a:lnTo>
                <a:lnTo>
                  <a:pt x="101" y="78"/>
                </a:lnTo>
                <a:lnTo>
                  <a:pt x="53" y="108"/>
                </a:lnTo>
                <a:lnTo>
                  <a:pt x="0" y="132"/>
                </a:lnTo>
                <a:lnTo>
                  <a:pt x="0" y="132"/>
                </a:lnTo>
                <a:close/>
              </a:path>
            </a:pathLst>
          </a:custGeom>
          <a:gradFill rotWithShape="0">
            <a:gsLst>
              <a:gs pos="0">
                <a:schemeClr val="accent2"/>
              </a:gs>
              <a:gs pos="100000">
                <a:schemeClr val="accent2">
                  <a:gamma/>
                  <a:shade val="87843"/>
                  <a:invGamma/>
                </a:schemeClr>
              </a:gs>
            </a:gsLst>
            <a:lin ang="18900000" scaled="1"/>
          </a:gra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grpSp>
        <p:nvGrpSpPr>
          <p:cNvPr id="37891" name="Group 3"/>
          <p:cNvGrpSpPr>
            <a:grpSpLocks/>
          </p:cNvGrpSpPr>
          <p:nvPr/>
        </p:nvGrpSpPr>
        <p:grpSpPr bwMode="auto">
          <a:xfrm>
            <a:off x="3175" y="4267200"/>
            <a:ext cx="9140825" cy="2590800"/>
            <a:chOff x="2" y="2688"/>
            <a:chExt cx="5758" cy="1632"/>
          </a:xfrm>
        </p:grpSpPr>
        <p:sp>
          <p:nvSpPr>
            <p:cNvPr id="37892" name="Freeform 4"/>
            <p:cNvSpPr>
              <a:spLocks/>
            </p:cNvSpPr>
            <p:nvPr/>
          </p:nvSpPr>
          <p:spPr bwMode="hidden">
            <a:xfrm>
              <a:off x="2" y="2688"/>
              <a:ext cx="5758" cy="1632"/>
            </a:xfrm>
            <a:custGeom>
              <a:avLst/>
              <a:gdLst/>
              <a:ahLst/>
              <a:cxnLst>
                <a:cxn ang="0">
                  <a:pos x="5740" y="4316"/>
                </a:cxn>
                <a:cxn ang="0">
                  <a:pos x="0" y="4316"/>
                </a:cxn>
                <a:cxn ang="0">
                  <a:pos x="0" y="0"/>
                </a:cxn>
                <a:cxn ang="0">
                  <a:pos x="5740" y="0"/>
                </a:cxn>
                <a:cxn ang="0">
                  <a:pos x="5740" y="4316"/>
                </a:cxn>
                <a:cxn ang="0">
                  <a:pos x="5740" y="4316"/>
                </a:cxn>
              </a:cxnLst>
              <a:rect l="0" t="0" r="r" b="b"/>
              <a:pathLst>
                <a:path w="5740" h="4316">
                  <a:moveTo>
                    <a:pt x="5740" y="4316"/>
                  </a:moveTo>
                  <a:lnTo>
                    <a:pt x="0" y="4316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4316"/>
                  </a:lnTo>
                  <a:lnTo>
                    <a:pt x="5740" y="4316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chemeClr val="accent2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37893" name="Group 5"/>
            <p:cNvGrpSpPr>
              <a:grpSpLocks/>
            </p:cNvGrpSpPr>
            <p:nvPr userDrawn="1"/>
          </p:nvGrpSpPr>
          <p:grpSpPr bwMode="auto">
            <a:xfrm>
              <a:off x="3528" y="3715"/>
              <a:ext cx="792" cy="521"/>
              <a:chOff x="3527" y="3715"/>
              <a:chExt cx="792" cy="521"/>
            </a:xfrm>
          </p:grpSpPr>
          <p:sp>
            <p:nvSpPr>
              <p:cNvPr id="37894" name="Oval 6"/>
              <p:cNvSpPr>
                <a:spLocks noChangeArrowheads="1"/>
              </p:cNvSpPr>
              <p:nvPr/>
            </p:nvSpPr>
            <p:spPr bwMode="hidden">
              <a:xfrm>
                <a:off x="3686" y="3810"/>
                <a:ext cx="532" cy="327"/>
              </a:xfrm>
              <a:prstGeom prst="ellipse">
                <a:avLst/>
              </a:prstGeom>
              <a:gradFill rotWithShape="0">
                <a:gsLst>
                  <a:gs pos="0">
                    <a:schemeClr val="accent2"/>
                  </a:gs>
                  <a:gs pos="100000">
                    <a:schemeClr val="accent2">
                      <a:gamma/>
                      <a:shade val="90980"/>
                      <a:invGamma/>
                    </a:scheme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895" name="Oval 7"/>
              <p:cNvSpPr>
                <a:spLocks noChangeArrowheads="1"/>
              </p:cNvSpPr>
              <p:nvPr/>
            </p:nvSpPr>
            <p:spPr bwMode="hidden">
              <a:xfrm>
                <a:off x="3726" y="3840"/>
                <a:ext cx="452" cy="275"/>
              </a:xfrm>
              <a:prstGeom prst="ellipse">
                <a:avLst/>
              </a:prstGeom>
              <a:gradFill rotWithShape="0">
                <a:gsLst>
                  <a:gs pos="0">
                    <a:schemeClr val="accent2">
                      <a:gamma/>
                      <a:shade val="90980"/>
                      <a:invGamma/>
                    </a:schemeClr>
                  </a:gs>
                  <a:gs pos="100000">
                    <a:schemeClr val="accent2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896" name="Oval 8"/>
              <p:cNvSpPr>
                <a:spLocks noChangeArrowheads="1"/>
              </p:cNvSpPr>
              <p:nvPr/>
            </p:nvSpPr>
            <p:spPr bwMode="hidden">
              <a:xfrm>
                <a:off x="3782" y="3872"/>
                <a:ext cx="344" cy="207"/>
              </a:xfrm>
              <a:prstGeom prst="ellipse">
                <a:avLst/>
              </a:prstGeom>
              <a:gradFill rotWithShape="0">
                <a:gsLst>
                  <a:gs pos="0">
                    <a:schemeClr val="accent2"/>
                  </a:gs>
                  <a:gs pos="100000">
                    <a:schemeClr val="accent2">
                      <a:gamma/>
                      <a:shade val="94118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897" name="Oval 9"/>
              <p:cNvSpPr>
                <a:spLocks noChangeArrowheads="1"/>
              </p:cNvSpPr>
              <p:nvPr/>
            </p:nvSpPr>
            <p:spPr bwMode="hidden">
              <a:xfrm>
                <a:off x="3822" y="3896"/>
                <a:ext cx="262" cy="159"/>
              </a:xfrm>
              <a:prstGeom prst="ellipse">
                <a:avLst/>
              </a:prstGeom>
              <a:gradFill rotWithShape="0">
                <a:gsLst>
                  <a:gs pos="0">
                    <a:schemeClr val="accent2">
                      <a:gamma/>
                      <a:shade val="96863"/>
                      <a:invGamma/>
                    </a:schemeClr>
                  </a:gs>
                  <a:gs pos="100000">
                    <a:schemeClr val="accent2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898" name="Oval 10"/>
              <p:cNvSpPr>
                <a:spLocks noChangeArrowheads="1"/>
              </p:cNvSpPr>
              <p:nvPr/>
            </p:nvSpPr>
            <p:spPr bwMode="hidden">
              <a:xfrm>
                <a:off x="3856" y="3922"/>
                <a:ext cx="192" cy="107"/>
              </a:xfrm>
              <a:prstGeom prst="ellipse">
                <a:avLst/>
              </a:prstGeom>
              <a:gradFill rotWithShape="0">
                <a:gsLst>
                  <a:gs pos="0">
                    <a:schemeClr val="accent2"/>
                  </a:gs>
                  <a:gs pos="100000">
                    <a:schemeClr val="accent2">
                      <a:gamma/>
                      <a:shade val="94118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899" name="Freeform 11"/>
              <p:cNvSpPr>
                <a:spLocks/>
              </p:cNvSpPr>
              <p:nvPr/>
            </p:nvSpPr>
            <p:spPr bwMode="hidden">
              <a:xfrm>
                <a:off x="3575" y="3715"/>
                <a:ext cx="383" cy="161"/>
              </a:xfrm>
              <a:custGeom>
                <a:avLst/>
                <a:gdLst/>
                <a:ahLst/>
                <a:cxnLst>
                  <a:cxn ang="0">
                    <a:pos x="376" y="12"/>
                  </a:cxn>
                  <a:cxn ang="0">
                    <a:pos x="257" y="24"/>
                  </a:cxn>
                  <a:cxn ang="0">
                    <a:pos x="149" y="54"/>
                  </a:cxn>
                  <a:cxn ang="0">
                    <a:pos x="101" y="77"/>
                  </a:cxn>
                  <a:cxn ang="0">
                    <a:pos x="59" y="101"/>
                  </a:cxn>
                  <a:cxn ang="0">
                    <a:pos x="24" y="131"/>
                  </a:cxn>
                  <a:cxn ang="0">
                    <a:pos x="0" y="161"/>
                  </a:cxn>
                  <a:cxn ang="0">
                    <a:pos x="0" y="137"/>
                  </a:cxn>
                  <a:cxn ang="0">
                    <a:pos x="29" y="107"/>
                  </a:cxn>
                  <a:cxn ang="0">
                    <a:pos x="65" y="83"/>
                  </a:cxn>
                  <a:cxn ang="0">
                    <a:pos x="155" y="36"/>
                  </a:cxn>
                  <a:cxn ang="0">
                    <a:pos x="257" y="12"/>
                  </a:cxn>
                  <a:cxn ang="0">
                    <a:pos x="376" y="0"/>
                  </a:cxn>
                  <a:cxn ang="0">
                    <a:pos x="376" y="0"/>
                  </a:cxn>
                  <a:cxn ang="0">
                    <a:pos x="382" y="0"/>
                  </a:cxn>
                  <a:cxn ang="0">
                    <a:pos x="382" y="12"/>
                  </a:cxn>
                  <a:cxn ang="0">
                    <a:pos x="376" y="12"/>
                  </a:cxn>
                  <a:cxn ang="0">
                    <a:pos x="376" y="12"/>
                  </a:cxn>
                  <a:cxn ang="0">
                    <a:pos x="376" y="12"/>
                  </a:cxn>
                </a:cxnLst>
                <a:rect l="0" t="0" r="r" b="b"/>
                <a:pathLst>
                  <a:path w="382" h="161">
                    <a:moveTo>
                      <a:pt x="376" y="12"/>
                    </a:moveTo>
                    <a:lnTo>
                      <a:pt x="257" y="24"/>
                    </a:lnTo>
                    <a:lnTo>
                      <a:pt x="149" y="54"/>
                    </a:lnTo>
                    <a:lnTo>
                      <a:pt x="101" y="77"/>
                    </a:lnTo>
                    <a:lnTo>
                      <a:pt x="59" y="101"/>
                    </a:lnTo>
                    <a:lnTo>
                      <a:pt x="24" y="131"/>
                    </a:lnTo>
                    <a:lnTo>
                      <a:pt x="0" y="161"/>
                    </a:lnTo>
                    <a:lnTo>
                      <a:pt x="0" y="137"/>
                    </a:lnTo>
                    <a:lnTo>
                      <a:pt x="29" y="107"/>
                    </a:lnTo>
                    <a:lnTo>
                      <a:pt x="65" y="83"/>
                    </a:lnTo>
                    <a:lnTo>
                      <a:pt x="155" y="36"/>
                    </a:lnTo>
                    <a:lnTo>
                      <a:pt x="257" y="12"/>
                    </a:lnTo>
                    <a:lnTo>
                      <a:pt x="376" y="0"/>
                    </a:lnTo>
                    <a:lnTo>
                      <a:pt x="376" y="0"/>
                    </a:lnTo>
                    <a:lnTo>
                      <a:pt x="382" y="0"/>
                    </a:lnTo>
                    <a:lnTo>
                      <a:pt x="382" y="12"/>
                    </a:lnTo>
                    <a:lnTo>
                      <a:pt x="376" y="12"/>
                    </a:lnTo>
                    <a:lnTo>
                      <a:pt x="376" y="12"/>
                    </a:lnTo>
                    <a:lnTo>
                      <a:pt x="376" y="12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2">
                      <a:gamma/>
                      <a:shade val="94118"/>
                      <a:invGamma/>
                    </a:schemeClr>
                  </a:gs>
                  <a:gs pos="100000">
                    <a:schemeClr val="accent2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00" name="Freeform 12"/>
              <p:cNvSpPr>
                <a:spLocks/>
              </p:cNvSpPr>
              <p:nvPr/>
            </p:nvSpPr>
            <p:spPr bwMode="hidden">
              <a:xfrm>
                <a:off x="3695" y="4170"/>
                <a:ext cx="444" cy="66"/>
              </a:xfrm>
              <a:custGeom>
                <a:avLst/>
                <a:gdLst/>
                <a:ahLst/>
                <a:cxnLst>
                  <a:cxn ang="0">
                    <a:pos x="257" y="54"/>
                  </a:cxn>
                  <a:cxn ang="0">
                    <a:pos x="353" y="48"/>
                  </a:cxn>
                  <a:cxn ang="0">
                    <a:pos x="443" y="24"/>
                  </a:cxn>
                  <a:cxn ang="0">
                    <a:pos x="443" y="36"/>
                  </a:cxn>
                  <a:cxn ang="0">
                    <a:pos x="353" y="60"/>
                  </a:cxn>
                  <a:cxn ang="0">
                    <a:pos x="257" y="66"/>
                  </a:cxn>
                  <a:cxn ang="0">
                    <a:pos x="186" y="60"/>
                  </a:cxn>
                  <a:cxn ang="0">
                    <a:pos x="120" y="48"/>
                  </a:cxn>
                  <a:cxn ang="0">
                    <a:pos x="60" y="36"/>
                  </a:cxn>
                  <a:cxn ang="0">
                    <a:pos x="0" y="12"/>
                  </a:cxn>
                  <a:cxn ang="0">
                    <a:pos x="0" y="0"/>
                  </a:cxn>
                  <a:cxn ang="0">
                    <a:pos x="54" y="24"/>
                  </a:cxn>
                  <a:cxn ang="0">
                    <a:pos x="120" y="36"/>
                  </a:cxn>
                  <a:cxn ang="0">
                    <a:pos x="186" y="48"/>
                  </a:cxn>
                  <a:cxn ang="0">
                    <a:pos x="257" y="54"/>
                  </a:cxn>
                  <a:cxn ang="0">
                    <a:pos x="257" y="54"/>
                  </a:cxn>
                </a:cxnLst>
                <a:rect l="0" t="0" r="r" b="b"/>
                <a:pathLst>
                  <a:path w="443" h="66">
                    <a:moveTo>
                      <a:pt x="257" y="54"/>
                    </a:moveTo>
                    <a:lnTo>
                      <a:pt x="353" y="48"/>
                    </a:lnTo>
                    <a:lnTo>
                      <a:pt x="443" y="24"/>
                    </a:lnTo>
                    <a:lnTo>
                      <a:pt x="443" y="36"/>
                    </a:lnTo>
                    <a:lnTo>
                      <a:pt x="353" y="60"/>
                    </a:lnTo>
                    <a:lnTo>
                      <a:pt x="257" y="66"/>
                    </a:lnTo>
                    <a:lnTo>
                      <a:pt x="186" y="60"/>
                    </a:lnTo>
                    <a:lnTo>
                      <a:pt x="120" y="48"/>
                    </a:lnTo>
                    <a:lnTo>
                      <a:pt x="60" y="36"/>
                    </a:lnTo>
                    <a:lnTo>
                      <a:pt x="0" y="12"/>
                    </a:lnTo>
                    <a:lnTo>
                      <a:pt x="0" y="0"/>
                    </a:lnTo>
                    <a:lnTo>
                      <a:pt x="54" y="24"/>
                    </a:lnTo>
                    <a:lnTo>
                      <a:pt x="120" y="36"/>
                    </a:lnTo>
                    <a:lnTo>
                      <a:pt x="186" y="48"/>
                    </a:lnTo>
                    <a:lnTo>
                      <a:pt x="257" y="54"/>
                    </a:lnTo>
                    <a:lnTo>
                      <a:pt x="257" y="54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2">
                      <a:gamma/>
                      <a:shade val="84706"/>
                      <a:invGamma/>
                    </a:schemeClr>
                  </a:gs>
                  <a:gs pos="100000">
                    <a:schemeClr val="accent2"/>
                  </a:gs>
                </a:gsLst>
                <a:lin ang="189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01" name="Freeform 13"/>
              <p:cNvSpPr>
                <a:spLocks/>
              </p:cNvSpPr>
              <p:nvPr/>
            </p:nvSpPr>
            <p:spPr bwMode="hidden">
              <a:xfrm>
                <a:off x="3527" y="3906"/>
                <a:ext cx="89" cy="216"/>
              </a:xfrm>
              <a:custGeom>
                <a:avLst/>
                <a:gdLst/>
                <a:ahLst/>
                <a:cxnLst>
                  <a:cxn ang="0">
                    <a:pos x="12" y="66"/>
                  </a:cxn>
                  <a:cxn ang="0">
                    <a:pos x="18" y="108"/>
                  </a:cxn>
                  <a:cxn ang="0">
                    <a:pos x="36" y="144"/>
                  </a:cxn>
                  <a:cxn ang="0">
                    <a:pos x="60" y="180"/>
                  </a:cxn>
                  <a:cxn ang="0">
                    <a:pos x="89" y="216"/>
                  </a:cxn>
                  <a:cxn ang="0">
                    <a:pos x="72" y="216"/>
                  </a:cxn>
                  <a:cxn ang="0">
                    <a:pos x="42" y="180"/>
                  </a:cxn>
                  <a:cxn ang="0">
                    <a:pos x="18" y="144"/>
                  </a:cxn>
                  <a:cxn ang="0">
                    <a:pos x="6" y="108"/>
                  </a:cxn>
                  <a:cxn ang="0">
                    <a:pos x="0" y="66"/>
                  </a:cxn>
                  <a:cxn ang="0">
                    <a:pos x="0" y="30"/>
                  </a:cxn>
                  <a:cxn ang="0">
                    <a:pos x="12" y="0"/>
                  </a:cxn>
                  <a:cxn ang="0">
                    <a:pos x="30" y="0"/>
                  </a:cxn>
                  <a:cxn ang="0">
                    <a:pos x="18" y="30"/>
                  </a:cxn>
                  <a:cxn ang="0">
                    <a:pos x="12" y="66"/>
                  </a:cxn>
                  <a:cxn ang="0">
                    <a:pos x="12" y="66"/>
                  </a:cxn>
                </a:cxnLst>
                <a:rect l="0" t="0" r="r" b="b"/>
                <a:pathLst>
                  <a:path w="89" h="216">
                    <a:moveTo>
                      <a:pt x="12" y="66"/>
                    </a:moveTo>
                    <a:lnTo>
                      <a:pt x="18" y="108"/>
                    </a:lnTo>
                    <a:lnTo>
                      <a:pt x="36" y="144"/>
                    </a:lnTo>
                    <a:lnTo>
                      <a:pt x="60" y="180"/>
                    </a:lnTo>
                    <a:lnTo>
                      <a:pt x="89" y="216"/>
                    </a:lnTo>
                    <a:lnTo>
                      <a:pt x="72" y="216"/>
                    </a:lnTo>
                    <a:lnTo>
                      <a:pt x="42" y="180"/>
                    </a:lnTo>
                    <a:lnTo>
                      <a:pt x="18" y="144"/>
                    </a:lnTo>
                    <a:lnTo>
                      <a:pt x="6" y="108"/>
                    </a:lnTo>
                    <a:lnTo>
                      <a:pt x="0" y="66"/>
                    </a:lnTo>
                    <a:lnTo>
                      <a:pt x="0" y="30"/>
                    </a:lnTo>
                    <a:lnTo>
                      <a:pt x="12" y="0"/>
                    </a:lnTo>
                    <a:lnTo>
                      <a:pt x="30" y="0"/>
                    </a:lnTo>
                    <a:lnTo>
                      <a:pt x="18" y="30"/>
                    </a:lnTo>
                    <a:lnTo>
                      <a:pt x="12" y="66"/>
                    </a:lnTo>
                    <a:lnTo>
                      <a:pt x="12" y="66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2"/>
                  </a:gs>
                  <a:gs pos="100000">
                    <a:schemeClr val="accent2">
                      <a:gamma/>
                      <a:shade val="87843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02" name="Freeform 14"/>
              <p:cNvSpPr>
                <a:spLocks/>
              </p:cNvSpPr>
              <p:nvPr/>
            </p:nvSpPr>
            <p:spPr bwMode="hidden">
              <a:xfrm>
                <a:off x="3569" y="3745"/>
                <a:ext cx="750" cy="461"/>
              </a:xfrm>
              <a:custGeom>
                <a:avLst/>
                <a:gdLst/>
                <a:ahLst/>
                <a:cxnLst>
                  <a:cxn ang="0">
                    <a:pos x="382" y="443"/>
                  </a:cxn>
                  <a:cxn ang="0">
                    <a:pos x="311" y="437"/>
                  </a:cxn>
                  <a:cxn ang="0">
                    <a:pos x="245" y="425"/>
                  </a:cxn>
                  <a:cxn ang="0">
                    <a:pos x="185" y="407"/>
                  </a:cxn>
                  <a:cxn ang="0">
                    <a:pos x="131" y="383"/>
                  </a:cxn>
                  <a:cxn ang="0">
                    <a:pos x="83" y="347"/>
                  </a:cxn>
                  <a:cxn ang="0">
                    <a:pos x="53" y="311"/>
                  </a:cxn>
                  <a:cxn ang="0">
                    <a:pos x="30" y="269"/>
                  </a:cxn>
                  <a:cxn ang="0">
                    <a:pos x="24" y="227"/>
                  </a:cxn>
                  <a:cxn ang="0">
                    <a:pos x="30" y="185"/>
                  </a:cxn>
                  <a:cxn ang="0">
                    <a:pos x="53" y="143"/>
                  </a:cxn>
                  <a:cxn ang="0">
                    <a:pos x="83" y="107"/>
                  </a:cxn>
                  <a:cxn ang="0">
                    <a:pos x="131" y="77"/>
                  </a:cxn>
                  <a:cxn ang="0">
                    <a:pos x="185" y="47"/>
                  </a:cxn>
                  <a:cxn ang="0">
                    <a:pos x="245" y="30"/>
                  </a:cxn>
                  <a:cxn ang="0">
                    <a:pos x="311" y="18"/>
                  </a:cxn>
                  <a:cxn ang="0">
                    <a:pos x="382" y="12"/>
                  </a:cxn>
                  <a:cxn ang="0">
                    <a:pos x="478" y="18"/>
                  </a:cxn>
                  <a:cxn ang="0">
                    <a:pos x="562" y="41"/>
                  </a:cxn>
                  <a:cxn ang="0">
                    <a:pos x="562" y="36"/>
                  </a:cxn>
                  <a:cxn ang="0">
                    <a:pos x="562" y="30"/>
                  </a:cxn>
                  <a:cxn ang="0">
                    <a:pos x="478" y="6"/>
                  </a:cxn>
                  <a:cxn ang="0">
                    <a:pos x="382" y="0"/>
                  </a:cxn>
                  <a:cxn ang="0">
                    <a:pos x="305" y="6"/>
                  </a:cxn>
                  <a:cxn ang="0">
                    <a:pos x="233" y="18"/>
                  </a:cxn>
                  <a:cxn ang="0">
                    <a:pos x="167" y="41"/>
                  </a:cxn>
                  <a:cxn ang="0">
                    <a:pos x="113" y="65"/>
                  </a:cxn>
                  <a:cxn ang="0">
                    <a:pos x="65" y="101"/>
                  </a:cxn>
                  <a:cxn ang="0">
                    <a:pos x="30" y="137"/>
                  </a:cxn>
                  <a:cxn ang="0">
                    <a:pos x="6" y="179"/>
                  </a:cxn>
                  <a:cxn ang="0">
                    <a:pos x="0" y="227"/>
                  </a:cxn>
                  <a:cxn ang="0">
                    <a:pos x="6" y="275"/>
                  </a:cxn>
                  <a:cxn ang="0">
                    <a:pos x="30" y="317"/>
                  </a:cxn>
                  <a:cxn ang="0">
                    <a:pos x="65" y="359"/>
                  </a:cxn>
                  <a:cxn ang="0">
                    <a:pos x="113" y="395"/>
                  </a:cxn>
                  <a:cxn ang="0">
                    <a:pos x="167" y="419"/>
                  </a:cxn>
                  <a:cxn ang="0">
                    <a:pos x="233" y="443"/>
                  </a:cxn>
                  <a:cxn ang="0">
                    <a:pos x="305" y="455"/>
                  </a:cxn>
                  <a:cxn ang="0">
                    <a:pos x="382" y="461"/>
                  </a:cxn>
                  <a:cxn ang="0">
                    <a:pos x="448" y="455"/>
                  </a:cxn>
                  <a:cxn ang="0">
                    <a:pos x="508" y="449"/>
                  </a:cxn>
                  <a:cxn ang="0">
                    <a:pos x="609" y="413"/>
                  </a:cxn>
                  <a:cxn ang="0">
                    <a:pos x="657" y="389"/>
                  </a:cxn>
                  <a:cxn ang="0">
                    <a:pos x="693" y="359"/>
                  </a:cxn>
                  <a:cxn ang="0">
                    <a:pos x="723" y="329"/>
                  </a:cxn>
                  <a:cxn ang="0">
                    <a:pos x="747" y="293"/>
                  </a:cxn>
                  <a:cxn ang="0">
                    <a:pos x="741" y="287"/>
                  </a:cxn>
                  <a:cxn ang="0">
                    <a:pos x="729" y="281"/>
                  </a:cxn>
                  <a:cxn ang="0">
                    <a:pos x="711" y="317"/>
                  </a:cxn>
                  <a:cxn ang="0">
                    <a:pos x="681" y="347"/>
                  </a:cxn>
                  <a:cxn ang="0">
                    <a:pos x="645" y="377"/>
                  </a:cxn>
                  <a:cxn ang="0">
                    <a:pos x="604" y="401"/>
                  </a:cxn>
                  <a:cxn ang="0">
                    <a:pos x="502" y="431"/>
                  </a:cxn>
                  <a:cxn ang="0">
                    <a:pos x="442" y="443"/>
                  </a:cxn>
                  <a:cxn ang="0">
                    <a:pos x="382" y="443"/>
                  </a:cxn>
                  <a:cxn ang="0">
                    <a:pos x="382" y="443"/>
                  </a:cxn>
                </a:cxnLst>
                <a:rect l="0" t="0" r="r" b="b"/>
                <a:pathLst>
                  <a:path w="747" h="461">
                    <a:moveTo>
                      <a:pt x="382" y="443"/>
                    </a:moveTo>
                    <a:lnTo>
                      <a:pt x="311" y="437"/>
                    </a:lnTo>
                    <a:lnTo>
                      <a:pt x="245" y="425"/>
                    </a:lnTo>
                    <a:lnTo>
                      <a:pt x="185" y="407"/>
                    </a:lnTo>
                    <a:lnTo>
                      <a:pt x="131" y="383"/>
                    </a:lnTo>
                    <a:lnTo>
                      <a:pt x="83" y="347"/>
                    </a:lnTo>
                    <a:lnTo>
                      <a:pt x="53" y="311"/>
                    </a:lnTo>
                    <a:lnTo>
                      <a:pt x="30" y="269"/>
                    </a:lnTo>
                    <a:lnTo>
                      <a:pt x="24" y="227"/>
                    </a:lnTo>
                    <a:lnTo>
                      <a:pt x="30" y="185"/>
                    </a:lnTo>
                    <a:lnTo>
                      <a:pt x="53" y="143"/>
                    </a:lnTo>
                    <a:lnTo>
                      <a:pt x="83" y="107"/>
                    </a:lnTo>
                    <a:lnTo>
                      <a:pt x="131" y="77"/>
                    </a:lnTo>
                    <a:lnTo>
                      <a:pt x="185" y="47"/>
                    </a:lnTo>
                    <a:lnTo>
                      <a:pt x="245" y="30"/>
                    </a:lnTo>
                    <a:lnTo>
                      <a:pt x="311" y="18"/>
                    </a:lnTo>
                    <a:lnTo>
                      <a:pt x="382" y="12"/>
                    </a:lnTo>
                    <a:lnTo>
                      <a:pt x="478" y="18"/>
                    </a:lnTo>
                    <a:lnTo>
                      <a:pt x="562" y="41"/>
                    </a:lnTo>
                    <a:lnTo>
                      <a:pt x="562" y="36"/>
                    </a:lnTo>
                    <a:lnTo>
                      <a:pt x="562" y="30"/>
                    </a:lnTo>
                    <a:lnTo>
                      <a:pt x="478" y="6"/>
                    </a:lnTo>
                    <a:lnTo>
                      <a:pt x="382" y="0"/>
                    </a:lnTo>
                    <a:lnTo>
                      <a:pt x="305" y="6"/>
                    </a:lnTo>
                    <a:lnTo>
                      <a:pt x="233" y="18"/>
                    </a:lnTo>
                    <a:lnTo>
                      <a:pt x="167" y="41"/>
                    </a:lnTo>
                    <a:lnTo>
                      <a:pt x="113" y="65"/>
                    </a:lnTo>
                    <a:lnTo>
                      <a:pt x="65" y="101"/>
                    </a:lnTo>
                    <a:lnTo>
                      <a:pt x="30" y="137"/>
                    </a:lnTo>
                    <a:lnTo>
                      <a:pt x="6" y="179"/>
                    </a:lnTo>
                    <a:lnTo>
                      <a:pt x="0" y="227"/>
                    </a:lnTo>
                    <a:lnTo>
                      <a:pt x="6" y="275"/>
                    </a:lnTo>
                    <a:lnTo>
                      <a:pt x="30" y="317"/>
                    </a:lnTo>
                    <a:lnTo>
                      <a:pt x="65" y="359"/>
                    </a:lnTo>
                    <a:lnTo>
                      <a:pt x="113" y="395"/>
                    </a:lnTo>
                    <a:lnTo>
                      <a:pt x="167" y="419"/>
                    </a:lnTo>
                    <a:lnTo>
                      <a:pt x="233" y="443"/>
                    </a:lnTo>
                    <a:lnTo>
                      <a:pt x="305" y="455"/>
                    </a:lnTo>
                    <a:lnTo>
                      <a:pt x="382" y="461"/>
                    </a:lnTo>
                    <a:lnTo>
                      <a:pt x="448" y="455"/>
                    </a:lnTo>
                    <a:lnTo>
                      <a:pt x="508" y="449"/>
                    </a:lnTo>
                    <a:lnTo>
                      <a:pt x="609" y="413"/>
                    </a:lnTo>
                    <a:lnTo>
                      <a:pt x="657" y="389"/>
                    </a:lnTo>
                    <a:lnTo>
                      <a:pt x="693" y="359"/>
                    </a:lnTo>
                    <a:lnTo>
                      <a:pt x="723" y="329"/>
                    </a:lnTo>
                    <a:lnTo>
                      <a:pt x="747" y="293"/>
                    </a:lnTo>
                    <a:lnTo>
                      <a:pt x="741" y="287"/>
                    </a:lnTo>
                    <a:lnTo>
                      <a:pt x="729" y="281"/>
                    </a:lnTo>
                    <a:lnTo>
                      <a:pt x="711" y="317"/>
                    </a:lnTo>
                    <a:lnTo>
                      <a:pt x="681" y="347"/>
                    </a:lnTo>
                    <a:lnTo>
                      <a:pt x="645" y="377"/>
                    </a:lnTo>
                    <a:lnTo>
                      <a:pt x="604" y="401"/>
                    </a:lnTo>
                    <a:lnTo>
                      <a:pt x="502" y="431"/>
                    </a:lnTo>
                    <a:lnTo>
                      <a:pt x="442" y="443"/>
                    </a:lnTo>
                    <a:lnTo>
                      <a:pt x="382" y="443"/>
                    </a:lnTo>
                    <a:lnTo>
                      <a:pt x="382" y="443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2"/>
                  </a:gs>
                  <a:gs pos="100000">
                    <a:schemeClr val="accent2">
                      <a:gamma/>
                      <a:shade val="90980"/>
                      <a:invGamma/>
                    </a:schemeClr>
                  </a:gs>
                </a:gsLst>
                <a:path path="rect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03" name="Freeform 15"/>
              <p:cNvSpPr>
                <a:spLocks/>
              </p:cNvSpPr>
              <p:nvPr/>
            </p:nvSpPr>
            <p:spPr bwMode="hidden">
              <a:xfrm>
                <a:off x="4037" y="3721"/>
                <a:ext cx="96" cy="3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2"/>
                  </a:cxn>
                  <a:cxn ang="0">
                    <a:pos x="48" y="18"/>
                  </a:cxn>
                  <a:cxn ang="0">
                    <a:pos x="96" y="30"/>
                  </a:cxn>
                  <a:cxn ang="0">
                    <a:pos x="96" y="24"/>
                  </a:cxn>
                  <a:cxn ang="0">
                    <a:pos x="96" y="18"/>
                  </a:cxn>
                  <a:cxn ang="0">
                    <a:pos x="48" y="12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w="96" h="30">
                    <a:moveTo>
                      <a:pt x="0" y="0"/>
                    </a:moveTo>
                    <a:lnTo>
                      <a:pt x="0" y="12"/>
                    </a:lnTo>
                    <a:lnTo>
                      <a:pt x="48" y="18"/>
                    </a:lnTo>
                    <a:lnTo>
                      <a:pt x="96" y="30"/>
                    </a:lnTo>
                    <a:lnTo>
                      <a:pt x="96" y="24"/>
                    </a:lnTo>
                    <a:lnTo>
                      <a:pt x="96" y="18"/>
                    </a:lnTo>
                    <a:lnTo>
                      <a:pt x="48" y="12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2"/>
                  </a:gs>
                  <a:gs pos="100000">
                    <a:schemeClr val="accent2">
                      <a:gamma/>
                      <a:shade val="87843"/>
                      <a:invGamma/>
                    </a:schemeClr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04" name="Oval 16"/>
              <p:cNvSpPr>
                <a:spLocks noChangeArrowheads="1"/>
              </p:cNvSpPr>
              <p:nvPr/>
            </p:nvSpPr>
            <p:spPr bwMode="hidden">
              <a:xfrm>
                <a:off x="3910" y="3948"/>
                <a:ext cx="84" cy="53"/>
              </a:xfrm>
              <a:prstGeom prst="ellipse">
                <a:avLst/>
              </a:prstGeom>
              <a:gradFill rotWithShape="0">
                <a:gsLst>
                  <a:gs pos="0">
                    <a:schemeClr val="accent2">
                      <a:gamma/>
                      <a:shade val="94118"/>
                      <a:invGamma/>
                    </a:schemeClr>
                  </a:gs>
                  <a:gs pos="100000">
                    <a:schemeClr val="accent2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7905" name="Group 17"/>
            <p:cNvGrpSpPr>
              <a:grpSpLocks/>
            </p:cNvGrpSpPr>
            <p:nvPr userDrawn="1"/>
          </p:nvGrpSpPr>
          <p:grpSpPr bwMode="auto">
            <a:xfrm>
              <a:off x="1776" y="3631"/>
              <a:ext cx="1626" cy="683"/>
              <a:chOff x="1776" y="3631"/>
              <a:chExt cx="1626" cy="683"/>
            </a:xfrm>
          </p:grpSpPr>
          <p:sp>
            <p:nvSpPr>
              <p:cNvPr id="37906" name="Oval 18"/>
              <p:cNvSpPr>
                <a:spLocks noChangeArrowheads="1"/>
              </p:cNvSpPr>
              <p:nvPr/>
            </p:nvSpPr>
            <p:spPr bwMode="hidden">
              <a:xfrm>
                <a:off x="2268" y="3934"/>
                <a:ext cx="638" cy="377"/>
              </a:xfrm>
              <a:prstGeom prst="ellipse">
                <a:avLst/>
              </a:prstGeom>
              <a:gradFill rotWithShape="0">
                <a:gsLst>
                  <a:gs pos="0">
                    <a:schemeClr val="accent2">
                      <a:gamma/>
                      <a:shade val="87843"/>
                      <a:invGamma/>
                    </a:schemeClr>
                  </a:gs>
                  <a:gs pos="100000">
                    <a:schemeClr val="accent2"/>
                  </a:gs>
                </a:gsLst>
                <a:lin ang="27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07" name="Oval 19"/>
              <p:cNvSpPr>
                <a:spLocks noChangeArrowheads="1"/>
              </p:cNvSpPr>
              <p:nvPr/>
            </p:nvSpPr>
            <p:spPr bwMode="hidden">
              <a:xfrm>
                <a:off x="2314" y="3958"/>
                <a:ext cx="543" cy="332"/>
              </a:xfrm>
              <a:prstGeom prst="ellipse">
                <a:avLst/>
              </a:prstGeom>
              <a:gradFill rotWithShape="0">
                <a:gsLst>
                  <a:gs pos="0">
                    <a:schemeClr val="accent2"/>
                  </a:gs>
                  <a:gs pos="100000">
                    <a:schemeClr val="accent2">
                      <a:gamma/>
                      <a:shade val="87843"/>
                      <a:invGamma/>
                    </a:schemeClr>
                  </a:gs>
                </a:gsLst>
                <a:lin ang="27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08" name="Oval 20"/>
              <p:cNvSpPr>
                <a:spLocks noChangeArrowheads="1"/>
              </p:cNvSpPr>
              <p:nvPr/>
            </p:nvSpPr>
            <p:spPr bwMode="hidden">
              <a:xfrm>
                <a:off x="2341" y="3979"/>
                <a:ext cx="501" cy="299"/>
              </a:xfrm>
              <a:prstGeom prst="ellipse">
                <a:avLst/>
              </a:prstGeom>
              <a:gradFill rotWithShape="0">
                <a:gsLst>
                  <a:gs pos="0">
                    <a:schemeClr val="accent2">
                      <a:gamma/>
                      <a:shade val="90980"/>
                      <a:invGamma/>
                    </a:schemeClr>
                  </a:gs>
                  <a:gs pos="100000">
                    <a:schemeClr val="accent2"/>
                  </a:gs>
                </a:gsLst>
                <a:lin ang="27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09" name="Oval 21"/>
              <p:cNvSpPr>
                <a:spLocks noChangeArrowheads="1"/>
              </p:cNvSpPr>
              <p:nvPr/>
            </p:nvSpPr>
            <p:spPr bwMode="hidden">
              <a:xfrm>
                <a:off x="2368" y="3997"/>
                <a:ext cx="444" cy="258"/>
              </a:xfrm>
              <a:prstGeom prst="ellipse">
                <a:avLst/>
              </a:prstGeom>
              <a:gradFill rotWithShape="0">
                <a:gsLst>
                  <a:gs pos="0">
                    <a:schemeClr val="accent2">
                      <a:gamma/>
                      <a:shade val="87843"/>
                      <a:invGamma/>
                    </a:schemeClr>
                  </a:gs>
                  <a:gs pos="100000">
                    <a:schemeClr val="accent2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10" name="Oval 22"/>
              <p:cNvSpPr>
                <a:spLocks noChangeArrowheads="1"/>
              </p:cNvSpPr>
              <p:nvPr/>
            </p:nvSpPr>
            <p:spPr bwMode="hidden">
              <a:xfrm>
                <a:off x="2385" y="4005"/>
                <a:ext cx="413" cy="240"/>
              </a:xfrm>
              <a:prstGeom prst="ellipse">
                <a:avLst/>
              </a:prstGeom>
              <a:gradFill rotWithShape="0">
                <a:gsLst>
                  <a:gs pos="0">
                    <a:schemeClr val="accent2">
                      <a:gamma/>
                      <a:shade val="94118"/>
                      <a:invGamma/>
                    </a:schemeClr>
                  </a:gs>
                  <a:gs pos="100000">
                    <a:schemeClr val="accent2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11" name="Oval 23"/>
              <p:cNvSpPr>
                <a:spLocks noChangeArrowheads="1"/>
              </p:cNvSpPr>
              <p:nvPr/>
            </p:nvSpPr>
            <p:spPr bwMode="hidden">
              <a:xfrm>
                <a:off x="2437" y="4026"/>
                <a:ext cx="306" cy="192"/>
              </a:xfrm>
              <a:prstGeom prst="ellipse">
                <a:avLst/>
              </a:prstGeom>
              <a:gradFill rotWithShape="0">
                <a:gsLst>
                  <a:gs pos="0">
                    <a:schemeClr val="accent2">
                      <a:gamma/>
                      <a:shade val="87843"/>
                      <a:invGamma/>
                    </a:schemeClr>
                  </a:gs>
                  <a:gs pos="100000">
                    <a:schemeClr val="accent2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12" name="Oval 24"/>
              <p:cNvSpPr>
                <a:spLocks noChangeArrowheads="1"/>
              </p:cNvSpPr>
              <p:nvPr/>
            </p:nvSpPr>
            <p:spPr bwMode="hidden">
              <a:xfrm>
                <a:off x="2476" y="4056"/>
                <a:ext cx="227" cy="135"/>
              </a:xfrm>
              <a:prstGeom prst="ellipse">
                <a:avLst/>
              </a:prstGeom>
              <a:gradFill rotWithShape="0">
                <a:gsLst>
                  <a:gs pos="0">
                    <a:schemeClr val="accent2"/>
                  </a:gs>
                  <a:gs pos="100000">
                    <a:schemeClr val="accent2">
                      <a:gamma/>
                      <a:shade val="90980"/>
                      <a:invGamma/>
                    </a:schemeClr>
                  </a:gs>
                </a:gsLst>
                <a:lin ang="27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13" name="Oval 25"/>
              <p:cNvSpPr>
                <a:spLocks noChangeArrowheads="1"/>
              </p:cNvSpPr>
              <p:nvPr/>
            </p:nvSpPr>
            <p:spPr bwMode="hidden">
              <a:xfrm>
                <a:off x="2542" y="4097"/>
                <a:ext cx="90" cy="60"/>
              </a:xfrm>
              <a:prstGeom prst="ellipse">
                <a:avLst/>
              </a:prstGeom>
              <a:gradFill rotWithShape="0">
                <a:gsLst>
                  <a:gs pos="0">
                    <a:schemeClr val="accent2"/>
                  </a:gs>
                  <a:gs pos="100000">
                    <a:schemeClr val="accent2">
                      <a:gamma/>
                      <a:shade val="90980"/>
                      <a:invGamma/>
                    </a:schemeClr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14" name="Freeform 26"/>
              <p:cNvSpPr>
                <a:spLocks/>
              </p:cNvSpPr>
              <p:nvPr/>
            </p:nvSpPr>
            <p:spPr bwMode="hidden">
              <a:xfrm>
                <a:off x="2585" y="3822"/>
                <a:ext cx="449" cy="186"/>
              </a:xfrm>
              <a:custGeom>
                <a:avLst/>
                <a:gdLst/>
                <a:ahLst/>
                <a:cxnLst>
                  <a:cxn ang="0">
                    <a:pos x="6" y="6"/>
                  </a:cxn>
                  <a:cxn ang="0">
                    <a:pos x="78" y="12"/>
                  </a:cxn>
                  <a:cxn ang="0">
                    <a:pos x="150" y="18"/>
                  </a:cxn>
                  <a:cxn ang="0">
                    <a:pos x="215" y="36"/>
                  </a:cxn>
                  <a:cxn ang="0">
                    <a:pos x="275" y="60"/>
                  </a:cxn>
                  <a:cxn ang="0">
                    <a:pos x="329" y="84"/>
                  </a:cxn>
                  <a:cxn ang="0">
                    <a:pos x="377" y="114"/>
                  </a:cxn>
                  <a:cxn ang="0">
                    <a:pos x="419" y="150"/>
                  </a:cxn>
                  <a:cxn ang="0">
                    <a:pos x="448" y="186"/>
                  </a:cxn>
                  <a:cxn ang="0">
                    <a:pos x="448" y="162"/>
                  </a:cxn>
                  <a:cxn ang="0">
                    <a:pos x="413" y="126"/>
                  </a:cxn>
                  <a:cxn ang="0">
                    <a:pos x="371" y="96"/>
                  </a:cxn>
                  <a:cxn ang="0">
                    <a:pos x="323" y="66"/>
                  </a:cxn>
                  <a:cxn ang="0">
                    <a:pos x="269" y="48"/>
                  </a:cxn>
                  <a:cxn ang="0">
                    <a:pos x="144" y="12"/>
                  </a:cxn>
                  <a:cxn ang="0">
                    <a:pos x="78" y="6"/>
                  </a:cxn>
                  <a:cxn ang="0">
                    <a:pos x="6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6"/>
                  </a:cxn>
                  <a:cxn ang="0">
                    <a:pos x="0" y="6"/>
                  </a:cxn>
                  <a:cxn ang="0">
                    <a:pos x="6" y="6"/>
                  </a:cxn>
                  <a:cxn ang="0">
                    <a:pos x="6" y="6"/>
                  </a:cxn>
                </a:cxnLst>
                <a:rect l="0" t="0" r="r" b="b"/>
                <a:pathLst>
                  <a:path w="448" h="186">
                    <a:moveTo>
                      <a:pt x="6" y="6"/>
                    </a:moveTo>
                    <a:lnTo>
                      <a:pt x="78" y="12"/>
                    </a:lnTo>
                    <a:lnTo>
                      <a:pt x="150" y="18"/>
                    </a:lnTo>
                    <a:lnTo>
                      <a:pt x="215" y="36"/>
                    </a:lnTo>
                    <a:lnTo>
                      <a:pt x="275" y="60"/>
                    </a:lnTo>
                    <a:lnTo>
                      <a:pt x="329" y="84"/>
                    </a:lnTo>
                    <a:lnTo>
                      <a:pt x="377" y="114"/>
                    </a:lnTo>
                    <a:lnTo>
                      <a:pt x="419" y="150"/>
                    </a:lnTo>
                    <a:lnTo>
                      <a:pt x="448" y="186"/>
                    </a:lnTo>
                    <a:lnTo>
                      <a:pt x="448" y="162"/>
                    </a:lnTo>
                    <a:lnTo>
                      <a:pt x="413" y="126"/>
                    </a:lnTo>
                    <a:lnTo>
                      <a:pt x="371" y="96"/>
                    </a:lnTo>
                    <a:lnTo>
                      <a:pt x="323" y="66"/>
                    </a:lnTo>
                    <a:lnTo>
                      <a:pt x="269" y="48"/>
                    </a:lnTo>
                    <a:lnTo>
                      <a:pt x="144" y="12"/>
                    </a:lnTo>
                    <a:lnTo>
                      <a:pt x="78" y="6"/>
                    </a:lnTo>
                    <a:lnTo>
                      <a:pt x="6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6" y="6"/>
                    </a:lnTo>
                    <a:lnTo>
                      <a:pt x="6" y="6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2">
                      <a:gamma/>
                      <a:shade val="90980"/>
                      <a:invGamma/>
                    </a:schemeClr>
                  </a:gs>
                  <a:gs pos="100000">
                    <a:schemeClr val="accent2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15" name="Freeform 27"/>
              <p:cNvSpPr>
                <a:spLocks/>
              </p:cNvSpPr>
              <p:nvPr/>
            </p:nvSpPr>
            <p:spPr bwMode="hidden">
              <a:xfrm>
                <a:off x="2142" y="3852"/>
                <a:ext cx="892" cy="462"/>
              </a:xfrm>
              <a:custGeom>
                <a:avLst/>
                <a:gdLst/>
                <a:ahLst/>
                <a:cxnLst>
                  <a:cxn ang="0">
                    <a:pos x="23" y="276"/>
                  </a:cxn>
                  <a:cxn ang="0">
                    <a:pos x="29" y="222"/>
                  </a:cxn>
                  <a:cxn ang="0">
                    <a:pos x="59" y="174"/>
                  </a:cxn>
                  <a:cxn ang="0">
                    <a:pos x="95" y="132"/>
                  </a:cxn>
                  <a:cxn ang="0">
                    <a:pos x="149" y="96"/>
                  </a:cxn>
                  <a:cxn ang="0">
                    <a:pos x="209" y="60"/>
                  </a:cxn>
                  <a:cxn ang="0">
                    <a:pos x="281" y="36"/>
                  </a:cxn>
                  <a:cxn ang="0">
                    <a:pos x="364" y="24"/>
                  </a:cxn>
                  <a:cxn ang="0">
                    <a:pos x="448" y="18"/>
                  </a:cxn>
                  <a:cxn ang="0">
                    <a:pos x="532" y="24"/>
                  </a:cxn>
                  <a:cxn ang="0">
                    <a:pos x="609" y="36"/>
                  </a:cxn>
                  <a:cxn ang="0">
                    <a:pos x="681" y="60"/>
                  </a:cxn>
                  <a:cxn ang="0">
                    <a:pos x="741" y="96"/>
                  </a:cxn>
                  <a:cxn ang="0">
                    <a:pos x="795" y="132"/>
                  </a:cxn>
                  <a:cxn ang="0">
                    <a:pos x="831" y="174"/>
                  </a:cxn>
                  <a:cxn ang="0">
                    <a:pos x="861" y="222"/>
                  </a:cxn>
                  <a:cxn ang="0">
                    <a:pos x="867" y="276"/>
                  </a:cxn>
                  <a:cxn ang="0">
                    <a:pos x="855" y="330"/>
                  </a:cxn>
                  <a:cxn ang="0">
                    <a:pos x="831" y="378"/>
                  </a:cxn>
                  <a:cxn ang="0">
                    <a:pos x="783" y="426"/>
                  </a:cxn>
                  <a:cxn ang="0">
                    <a:pos x="723" y="462"/>
                  </a:cxn>
                  <a:cxn ang="0">
                    <a:pos x="765" y="462"/>
                  </a:cxn>
                  <a:cxn ang="0">
                    <a:pos x="819" y="426"/>
                  </a:cxn>
                  <a:cxn ang="0">
                    <a:pos x="855" y="378"/>
                  </a:cxn>
                  <a:cxn ang="0">
                    <a:pos x="884" y="330"/>
                  </a:cxn>
                  <a:cxn ang="0">
                    <a:pos x="890" y="276"/>
                  </a:cxn>
                  <a:cxn ang="0">
                    <a:pos x="884" y="222"/>
                  </a:cxn>
                  <a:cxn ang="0">
                    <a:pos x="855" y="168"/>
                  </a:cxn>
                  <a:cxn ang="0">
                    <a:pos x="813" y="120"/>
                  </a:cxn>
                  <a:cxn ang="0">
                    <a:pos x="759" y="84"/>
                  </a:cxn>
                  <a:cxn ang="0">
                    <a:pos x="693" y="48"/>
                  </a:cxn>
                  <a:cxn ang="0">
                    <a:pos x="621" y="24"/>
                  </a:cxn>
                  <a:cxn ang="0">
                    <a:pos x="538" y="6"/>
                  </a:cxn>
                  <a:cxn ang="0">
                    <a:pos x="448" y="0"/>
                  </a:cxn>
                  <a:cxn ang="0">
                    <a:pos x="358" y="6"/>
                  </a:cxn>
                  <a:cxn ang="0">
                    <a:pos x="275" y="24"/>
                  </a:cxn>
                  <a:cxn ang="0">
                    <a:pos x="197" y="48"/>
                  </a:cxn>
                  <a:cxn ang="0">
                    <a:pos x="131" y="84"/>
                  </a:cxn>
                  <a:cxn ang="0">
                    <a:pos x="77" y="120"/>
                  </a:cxn>
                  <a:cxn ang="0">
                    <a:pos x="35" y="168"/>
                  </a:cxn>
                  <a:cxn ang="0">
                    <a:pos x="12" y="222"/>
                  </a:cxn>
                  <a:cxn ang="0">
                    <a:pos x="0" y="276"/>
                  </a:cxn>
                  <a:cxn ang="0">
                    <a:pos x="6" y="330"/>
                  </a:cxn>
                  <a:cxn ang="0">
                    <a:pos x="35" y="378"/>
                  </a:cxn>
                  <a:cxn ang="0">
                    <a:pos x="71" y="426"/>
                  </a:cxn>
                  <a:cxn ang="0">
                    <a:pos x="125" y="462"/>
                  </a:cxn>
                  <a:cxn ang="0">
                    <a:pos x="167" y="462"/>
                  </a:cxn>
                  <a:cxn ang="0">
                    <a:pos x="107" y="426"/>
                  </a:cxn>
                  <a:cxn ang="0">
                    <a:pos x="59" y="378"/>
                  </a:cxn>
                  <a:cxn ang="0">
                    <a:pos x="35" y="330"/>
                  </a:cxn>
                  <a:cxn ang="0">
                    <a:pos x="23" y="276"/>
                  </a:cxn>
                  <a:cxn ang="0">
                    <a:pos x="23" y="276"/>
                  </a:cxn>
                </a:cxnLst>
                <a:rect l="0" t="0" r="r" b="b"/>
                <a:pathLst>
                  <a:path w="890" h="462">
                    <a:moveTo>
                      <a:pt x="23" y="276"/>
                    </a:moveTo>
                    <a:lnTo>
                      <a:pt x="29" y="222"/>
                    </a:lnTo>
                    <a:lnTo>
                      <a:pt x="59" y="174"/>
                    </a:lnTo>
                    <a:lnTo>
                      <a:pt x="95" y="132"/>
                    </a:lnTo>
                    <a:lnTo>
                      <a:pt x="149" y="96"/>
                    </a:lnTo>
                    <a:lnTo>
                      <a:pt x="209" y="60"/>
                    </a:lnTo>
                    <a:lnTo>
                      <a:pt x="281" y="36"/>
                    </a:lnTo>
                    <a:lnTo>
                      <a:pt x="364" y="24"/>
                    </a:lnTo>
                    <a:lnTo>
                      <a:pt x="448" y="18"/>
                    </a:lnTo>
                    <a:lnTo>
                      <a:pt x="532" y="24"/>
                    </a:lnTo>
                    <a:lnTo>
                      <a:pt x="609" y="36"/>
                    </a:lnTo>
                    <a:lnTo>
                      <a:pt x="681" y="60"/>
                    </a:lnTo>
                    <a:lnTo>
                      <a:pt x="741" y="96"/>
                    </a:lnTo>
                    <a:lnTo>
                      <a:pt x="795" y="132"/>
                    </a:lnTo>
                    <a:lnTo>
                      <a:pt x="831" y="174"/>
                    </a:lnTo>
                    <a:lnTo>
                      <a:pt x="861" y="222"/>
                    </a:lnTo>
                    <a:lnTo>
                      <a:pt x="867" y="276"/>
                    </a:lnTo>
                    <a:lnTo>
                      <a:pt x="855" y="330"/>
                    </a:lnTo>
                    <a:lnTo>
                      <a:pt x="831" y="378"/>
                    </a:lnTo>
                    <a:lnTo>
                      <a:pt x="783" y="426"/>
                    </a:lnTo>
                    <a:lnTo>
                      <a:pt x="723" y="462"/>
                    </a:lnTo>
                    <a:lnTo>
                      <a:pt x="765" y="462"/>
                    </a:lnTo>
                    <a:lnTo>
                      <a:pt x="819" y="426"/>
                    </a:lnTo>
                    <a:lnTo>
                      <a:pt x="855" y="378"/>
                    </a:lnTo>
                    <a:lnTo>
                      <a:pt x="884" y="330"/>
                    </a:lnTo>
                    <a:lnTo>
                      <a:pt x="890" y="276"/>
                    </a:lnTo>
                    <a:lnTo>
                      <a:pt x="884" y="222"/>
                    </a:lnTo>
                    <a:lnTo>
                      <a:pt x="855" y="168"/>
                    </a:lnTo>
                    <a:lnTo>
                      <a:pt x="813" y="120"/>
                    </a:lnTo>
                    <a:lnTo>
                      <a:pt x="759" y="84"/>
                    </a:lnTo>
                    <a:lnTo>
                      <a:pt x="693" y="48"/>
                    </a:lnTo>
                    <a:lnTo>
                      <a:pt x="621" y="24"/>
                    </a:lnTo>
                    <a:lnTo>
                      <a:pt x="538" y="6"/>
                    </a:lnTo>
                    <a:lnTo>
                      <a:pt x="448" y="0"/>
                    </a:lnTo>
                    <a:lnTo>
                      <a:pt x="358" y="6"/>
                    </a:lnTo>
                    <a:lnTo>
                      <a:pt x="275" y="24"/>
                    </a:lnTo>
                    <a:lnTo>
                      <a:pt x="197" y="48"/>
                    </a:lnTo>
                    <a:lnTo>
                      <a:pt x="131" y="84"/>
                    </a:lnTo>
                    <a:lnTo>
                      <a:pt x="77" y="120"/>
                    </a:lnTo>
                    <a:lnTo>
                      <a:pt x="35" y="168"/>
                    </a:lnTo>
                    <a:lnTo>
                      <a:pt x="12" y="222"/>
                    </a:lnTo>
                    <a:lnTo>
                      <a:pt x="0" y="276"/>
                    </a:lnTo>
                    <a:lnTo>
                      <a:pt x="6" y="330"/>
                    </a:lnTo>
                    <a:lnTo>
                      <a:pt x="35" y="378"/>
                    </a:lnTo>
                    <a:lnTo>
                      <a:pt x="71" y="426"/>
                    </a:lnTo>
                    <a:lnTo>
                      <a:pt x="125" y="462"/>
                    </a:lnTo>
                    <a:lnTo>
                      <a:pt x="167" y="462"/>
                    </a:lnTo>
                    <a:lnTo>
                      <a:pt x="107" y="426"/>
                    </a:lnTo>
                    <a:lnTo>
                      <a:pt x="59" y="378"/>
                    </a:lnTo>
                    <a:lnTo>
                      <a:pt x="35" y="330"/>
                    </a:lnTo>
                    <a:lnTo>
                      <a:pt x="23" y="276"/>
                    </a:lnTo>
                    <a:lnTo>
                      <a:pt x="23" y="276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2"/>
                  </a:gs>
                  <a:gs pos="100000">
                    <a:schemeClr val="accent2">
                      <a:gamma/>
                      <a:shade val="84706"/>
                      <a:invGamma/>
                    </a:schemeClr>
                  </a:gs>
                </a:gsLst>
                <a:lin ang="27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16" name="Freeform 28"/>
              <p:cNvSpPr>
                <a:spLocks/>
              </p:cNvSpPr>
              <p:nvPr/>
            </p:nvSpPr>
            <p:spPr bwMode="hidden">
              <a:xfrm>
                <a:off x="2082" y="3828"/>
                <a:ext cx="407" cy="486"/>
              </a:xfrm>
              <a:custGeom>
                <a:avLst/>
                <a:gdLst/>
                <a:ahLst/>
                <a:cxnLst>
                  <a:cxn ang="0">
                    <a:pos x="18" y="300"/>
                  </a:cxn>
                  <a:cxn ang="0">
                    <a:pos x="24" y="246"/>
                  </a:cxn>
                  <a:cxn ang="0">
                    <a:pos x="48" y="198"/>
                  </a:cxn>
                  <a:cxn ang="0">
                    <a:pos x="83" y="150"/>
                  </a:cxn>
                  <a:cxn ang="0">
                    <a:pos x="131" y="108"/>
                  </a:cxn>
                  <a:cxn ang="0">
                    <a:pos x="185" y="72"/>
                  </a:cxn>
                  <a:cxn ang="0">
                    <a:pos x="251" y="42"/>
                  </a:cxn>
                  <a:cxn ang="0">
                    <a:pos x="329" y="24"/>
                  </a:cxn>
                  <a:cxn ang="0">
                    <a:pos x="406" y="6"/>
                  </a:cxn>
                  <a:cxn ang="0">
                    <a:pos x="406" y="0"/>
                  </a:cxn>
                  <a:cxn ang="0">
                    <a:pos x="323" y="12"/>
                  </a:cxn>
                  <a:cxn ang="0">
                    <a:pos x="245" y="36"/>
                  </a:cxn>
                  <a:cxn ang="0">
                    <a:pos x="179" y="66"/>
                  </a:cxn>
                  <a:cxn ang="0">
                    <a:pos x="119" y="102"/>
                  </a:cxn>
                  <a:cxn ang="0">
                    <a:pos x="72" y="144"/>
                  </a:cxn>
                  <a:cxn ang="0">
                    <a:pos x="30" y="192"/>
                  </a:cxn>
                  <a:cxn ang="0">
                    <a:pos x="6" y="246"/>
                  </a:cxn>
                  <a:cxn ang="0">
                    <a:pos x="0" y="300"/>
                  </a:cxn>
                  <a:cxn ang="0">
                    <a:pos x="6" y="348"/>
                  </a:cxn>
                  <a:cxn ang="0">
                    <a:pos x="30" y="396"/>
                  </a:cxn>
                  <a:cxn ang="0">
                    <a:pos x="66" y="444"/>
                  </a:cxn>
                  <a:cxn ang="0">
                    <a:pos x="107" y="486"/>
                  </a:cxn>
                  <a:cxn ang="0">
                    <a:pos x="131" y="486"/>
                  </a:cxn>
                  <a:cxn ang="0">
                    <a:pos x="83" y="450"/>
                  </a:cxn>
                  <a:cxn ang="0">
                    <a:pos x="48" y="402"/>
                  </a:cxn>
                  <a:cxn ang="0">
                    <a:pos x="24" y="354"/>
                  </a:cxn>
                  <a:cxn ang="0">
                    <a:pos x="18" y="300"/>
                  </a:cxn>
                  <a:cxn ang="0">
                    <a:pos x="18" y="300"/>
                  </a:cxn>
                </a:cxnLst>
                <a:rect l="0" t="0" r="r" b="b"/>
                <a:pathLst>
                  <a:path w="406" h="486">
                    <a:moveTo>
                      <a:pt x="18" y="300"/>
                    </a:moveTo>
                    <a:lnTo>
                      <a:pt x="24" y="246"/>
                    </a:lnTo>
                    <a:lnTo>
                      <a:pt x="48" y="198"/>
                    </a:lnTo>
                    <a:lnTo>
                      <a:pt x="83" y="150"/>
                    </a:lnTo>
                    <a:lnTo>
                      <a:pt x="131" y="108"/>
                    </a:lnTo>
                    <a:lnTo>
                      <a:pt x="185" y="72"/>
                    </a:lnTo>
                    <a:lnTo>
                      <a:pt x="251" y="42"/>
                    </a:lnTo>
                    <a:lnTo>
                      <a:pt x="329" y="24"/>
                    </a:lnTo>
                    <a:lnTo>
                      <a:pt x="406" y="6"/>
                    </a:lnTo>
                    <a:lnTo>
                      <a:pt x="406" y="0"/>
                    </a:lnTo>
                    <a:lnTo>
                      <a:pt x="323" y="12"/>
                    </a:lnTo>
                    <a:lnTo>
                      <a:pt x="245" y="36"/>
                    </a:lnTo>
                    <a:lnTo>
                      <a:pt x="179" y="66"/>
                    </a:lnTo>
                    <a:lnTo>
                      <a:pt x="119" y="102"/>
                    </a:lnTo>
                    <a:lnTo>
                      <a:pt x="72" y="144"/>
                    </a:lnTo>
                    <a:lnTo>
                      <a:pt x="30" y="192"/>
                    </a:lnTo>
                    <a:lnTo>
                      <a:pt x="6" y="246"/>
                    </a:lnTo>
                    <a:lnTo>
                      <a:pt x="0" y="300"/>
                    </a:lnTo>
                    <a:lnTo>
                      <a:pt x="6" y="348"/>
                    </a:lnTo>
                    <a:lnTo>
                      <a:pt x="30" y="396"/>
                    </a:lnTo>
                    <a:lnTo>
                      <a:pt x="66" y="444"/>
                    </a:lnTo>
                    <a:lnTo>
                      <a:pt x="107" y="486"/>
                    </a:lnTo>
                    <a:lnTo>
                      <a:pt x="131" y="486"/>
                    </a:lnTo>
                    <a:lnTo>
                      <a:pt x="83" y="450"/>
                    </a:lnTo>
                    <a:lnTo>
                      <a:pt x="48" y="402"/>
                    </a:lnTo>
                    <a:lnTo>
                      <a:pt x="24" y="354"/>
                    </a:lnTo>
                    <a:lnTo>
                      <a:pt x="18" y="300"/>
                    </a:lnTo>
                    <a:lnTo>
                      <a:pt x="18" y="30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2"/>
                  </a:gs>
                  <a:gs pos="100000">
                    <a:schemeClr val="accent2">
                      <a:gamma/>
                      <a:shade val="90980"/>
                      <a:invGamma/>
                    </a:schemeClr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17" name="Freeform 29"/>
              <p:cNvSpPr>
                <a:spLocks/>
              </p:cNvSpPr>
              <p:nvPr/>
            </p:nvSpPr>
            <p:spPr bwMode="hidden">
              <a:xfrm>
                <a:off x="2987" y="4044"/>
                <a:ext cx="108" cy="252"/>
              </a:xfrm>
              <a:custGeom>
                <a:avLst/>
                <a:gdLst/>
                <a:ahLst/>
                <a:cxnLst>
                  <a:cxn ang="0">
                    <a:pos x="89" y="84"/>
                  </a:cxn>
                  <a:cxn ang="0">
                    <a:pos x="83" y="132"/>
                  </a:cxn>
                  <a:cxn ang="0">
                    <a:pos x="65" y="174"/>
                  </a:cxn>
                  <a:cxn ang="0">
                    <a:pos x="36" y="216"/>
                  </a:cxn>
                  <a:cxn ang="0">
                    <a:pos x="0" y="252"/>
                  </a:cxn>
                  <a:cxn ang="0">
                    <a:pos x="18" y="252"/>
                  </a:cxn>
                  <a:cxn ang="0">
                    <a:pos x="53" y="216"/>
                  </a:cxn>
                  <a:cxn ang="0">
                    <a:pos x="83" y="174"/>
                  </a:cxn>
                  <a:cxn ang="0">
                    <a:pos x="101" y="132"/>
                  </a:cxn>
                  <a:cxn ang="0">
                    <a:pos x="107" y="84"/>
                  </a:cxn>
                  <a:cxn ang="0">
                    <a:pos x="101" y="42"/>
                  </a:cxn>
                  <a:cxn ang="0">
                    <a:pos x="89" y="0"/>
                  </a:cxn>
                  <a:cxn ang="0">
                    <a:pos x="65" y="0"/>
                  </a:cxn>
                  <a:cxn ang="0">
                    <a:pos x="83" y="42"/>
                  </a:cxn>
                  <a:cxn ang="0">
                    <a:pos x="89" y="84"/>
                  </a:cxn>
                  <a:cxn ang="0">
                    <a:pos x="89" y="84"/>
                  </a:cxn>
                </a:cxnLst>
                <a:rect l="0" t="0" r="r" b="b"/>
                <a:pathLst>
                  <a:path w="107" h="252">
                    <a:moveTo>
                      <a:pt x="89" y="84"/>
                    </a:moveTo>
                    <a:lnTo>
                      <a:pt x="83" y="132"/>
                    </a:lnTo>
                    <a:lnTo>
                      <a:pt x="65" y="174"/>
                    </a:lnTo>
                    <a:lnTo>
                      <a:pt x="36" y="216"/>
                    </a:lnTo>
                    <a:lnTo>
                      <a:pt x="0" y="252"/>
                    </a:lnTo>
                    <a:lnTo>
                      <a:pt x="18" y="252"/>
                    </a:lnTo>
                    <a:lnTo>
                      <a:pt x="53" y="216"/>
                    </a:lnTo>
                    <a:lnTo>
                      <a:pt x="83" y="174"/>
                    </a:lnTo>
                    <a:lnTo>
                      <a:pt x="101" y="132"/>
                    </a:lnTo>
                    <a:lnTo>
                      <a:pt x="107" y="84"/>
                    </a:lnTo>
                    <a:lnTo>
                      <a:pt x="101" y="42"/>
                    </a:lnTo>
                    <a:lnTo>
                      <a:pt x="89" y="0"/>
                    </a:lnTo>
                    <a:lnTo>
                      <a:pt x="65" y="0"/>
                    </a:lnTo>
                    <a:lnTo>
                      <a:pt x="83" y="42"/>
                    </a:lnTo>
                    <a:lnTo>
                      <a:pt x="89" y="84"/>
                    </a:lnTo>
                    <a:lnTo>
                      <a:pt x="89" y="84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2"/>
                  </a:gs>
                  <a:gs pos="100000">
                    <a:schemeClr val="accent2">
                      <a:gamma/>
                      <a:shade val="81961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18" name="Freeform 30"/>
              <p:cNvSpPr>
                <a:spLocks/>
              </p:cNvSpPr>
              <p:nvPr/>
            </p:nvSpPr>
            <p:spPr bwMode="hidden">
              <a:xfrm>
                <a:off x="2068" y="3685"/>
                <a:ext cx="835" cy="150"/>
              </a:xfrm>
              <a:custGeom>
                <a:avLst/>
                <a:gdLst/>
                <a:ahLst/>
                <a:cxnLst>
                  <a:cxn ang="0">
                    <a:pos x="518" y="18"/>
                  </a:cxn>
                  <a:cxn ang="0">
                    <a:pos x="597" y="24"/>
                  </a:cxn>
                  <a:cxn ang="0">
                    <a:pos x="682" y="30"/>
                  </a:cxn>
                  <a:cxn ang="0">
                    <a:pos x="755" y="42"/>
                  </a:cxn>
                  <a:cxn ang="0">
                    <a:pos x="828" y="60"/>
                  </a:cxn>
                  <a:cxn ang="0">
                    <a:pos x="835" y="42"/>
                  </a:cxn>
                  <a:cxn ang="0">
                    <a:pos x="761" y="24"/>
                  </a:cxn>
                  <a:cxn ang="0">
                    <a:pos x="688" y="12"/>
                  </a:cxn>
                  <a:cxn ang="0">
                    <a:pos x="603" y="6"/>
                  </a:cxn>
                  <a:cxn ang="0">
                    <a:pos x="518" y="0"/>
                  </a:cxn>
                  <a:cxn ang="0">
                    <a:pos x="372" y="12"/>
                  </a:cxn>
                  <a:cxn ang="0">
                    <a:pos x="232" y="36"/>
                  </a:cxn>
                  <a:cxn ang="0">
                    <a:pos x="110" y="78"/>
                  </a:cxn>
                  <a:cxn ang="0">
                    <a:pos x="0" y="132"/>
                  </a:cxn>
                  <a:cxn ang="0">
                    <a:pos x="19" y="150"/>
                  </a:cxn>
                  <a:cxn ang="0">
                    <a:pos x="122" y="96"/>
                  </a:cxn>
                  <a:cxn ang="0">
                    <a:pos x="244" y="54"/>
                  </a:cxn>
                  <a:cxn ang="0">
                    <a:pos x="378" y="30"/>
                  </a:cxn>
                  <a:cxn ang="0">
                    <a:pos x="518" y="18"/>
                  </a:cxn>
                  <a:cxn ang="0">
                    <a:pos x="518" y="18"/>
                  </a:cxn>
                </a:cxnLst>
                <a:rect l="0" t="0" r="r" b="b"/>
                <a:pathLst>
                  <a:path w="835" h="150">
                    <a:moveTo>
                      <a:pt x="518" y="18"/>
                    </a:moveTo>
                    <a:lnTo>
                      <a:pt x="597" y="24"/>
                    </a:lnTo>
                    <a:lnTo>
                      <a:pt x="682" y="30"/>
                    </a:lnTo>
                    <a:lnTo>
                      <a:pt x="755" y="42"/>
                    </a:lnTo>
                    <a:lnTo>
                      <a:pt x="828" y="60"/>
                    </a:lnTo>
                    <a:lnTo>
                      <a:pt x="835" y="42"/>
                    </a:lnTo>
                    <a:lnTo>
                      <a:pt x="761" y="24"/>
                    </a:lnTo>
                    <a:lnTo>
                      <a:pt x="688" y="12"/>
                    </a:lnTo>
                    <a:lnTo>
                      <a:pt x="603" y="6"/>
                    </a:lnTo>
                    <a:lnTo>
                      <a:pt x="518" y="0"/>
                    </a:lnTo>
                    <a:lnTo>
                      <a:pt x="372" y="12"/>
                    </a:lnTo>
                    <a:lnTo>
                      <a:pt x="232" y="36"/>
                    </a:lnTo>
                    <a:lnTo>
                      <a:pt x="110" y="78"/>
                    </a:lnTo>
                    <a:lnTo>
                      <a:pt x="0" y="132"/>
                    </a:lnTo>
                    <a:lnTo>
                      <a:pt x="19" y="150"/>
                    </a:lnTo>
                    <a:lnTo>
                      <a:pt x="122" y="96"/>
                    </a:lnTo>
                    <a:lnTo>
                      <a:pt x="244" y="54"/>
                    </a:lnTo>
                    <a:lnTo>
                      <a:pt x="378" y="30"/>
                    </a:lnTo>
                    <a:lnTo>
                      <a:pt x="518" y="18"/>
                    </a:lnTo>
                    <a:lnTo>
                      <a:pt x="518" y="18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19" name="Freeform 31"/>
              <p:cNvSpPr>
                <a:spLocks/>
              </p:cNvSpPr>
              <p:nvPr/>
            </p:nvSpPr>
            <p:spPr bwMode="hidden">
              <a:xfrm>
                <a:off x="1867" y="3853"/>
                <a:ext cx="171" cy="461"/>
              </a:xfrm>
              <a:custGeom>
                <a:avLst/>
                <a:gdLst/>
                <a:ahLst/>
                <a:cxnLst>
                  <a:cxn ang="0">
                    <a:pos x="31" y="263"/>
                  </a:cxn>
                  <a:cxn ang="0">
                    <a:pos x="43" y="191"/>
                  </a:cxn>
                  <a:cxn ang="0">
                    <a:pos x="67" y="131"/>
                  </a:cxn>
                  <a:cxn ang="0">
                    <a:pos x="116" y="72"/>
                  </a:cxn>
                  <a:cxn ang="0">
                    <a:pos x="171" y="18"/>
                  </a:cxn>
                  <a:cxn ang="0">
                    <a:pos x="153" y="0"/>
                  </a:cxn>
                  <a:cxn ang="0">
                    <a:pos x="86" y="60"/>
                  </a:cxn>
                  <a:cxn ang="0">
                    <a:pos x="43" y="120"/>
                  </a:cxn>
                  <a:cxn ang="0">
                    <a:pos x="13" y="191"/>
                  </a:cxn>
                  <a:cxn ang="0">
                    <a:pos x="0" y="263"/>
                  </a:cxn>
                  <a:cxn ang="0">
                    <a:pos x="6" y="317"/>
                  </a:cxn>
                  <a:cxn ang="0">
                    <a:pos x="25" y="365"/>
                  </a:cxn>
                  <a:cxn ang="0">
                    <a:pos x="49" y="413"/>
                  </a:cxn>
                  <a:cxn ang="0">
                    <a:pos x="86" y="461"/>
                  </a:cxn>
                  <a:cxn ang="0">
                    <a:pos x="122" y="461"/>
                  </a:cxn>
                  <a:cxn ang="0">
                    <a:pos x="86" y="413"/>
                  </a:cxn>
                  <a:cxn ang="0">
                    <a:pos x="55" y="365"/>
                  </a:cxn>
                  <a:cxn ang="0">
                    <a:pos x="37" y="317"/>
                  </a:cxn>
                  <a:cxn ang="0">
                    <a:pos x="31" y="263"/>
                  </a:cxn>
                  <a:cxn ang="0">
                    <a:pos x="31" y="263"/>
                  </a:cxn>
                </a:cxnLst>
                <a:rect l="0" t="0" r="r" b="b"/>
                <a:pathLst>
                  <a:path w="171" h="461">
                    <a:moveTo>
                      <a:pt x="31" y="263"/>
                    </a:moveTo>
                    <a:lnTo>
                      <a:pt x="43" y="191"/>
                    </a:lnTo>
                    <a:lnTo>
                      <a:pt x="67" y="131"/>
                    </a:lnTo>
                    <a:lnTo>
                      <a:pt x="116" y="72"/>
                    </a:lnTo>
                    <a:lnTo>
                      <a:pt x="171" y="18"/>
                    </a:lnTo>
                    <a:lnTo>
                      <a:pt x="153" y="0"/>
                    </a:lnTo>
                    <a:lnTo>
                      <a:pt x="86" y="60"/>
                    </a:lnTo>
                    <a:lnTo>
                      <a:pt x="43" y="120"/>
                    </a:lnTo>
                    <a:lnTo>
                      <a:pt x="13" y="191"/>
                    </a:lnTo>
                    <a:lnTo>
                      <a:pt x="0" y="263"/>
                    </a:lnTo>
                    <a:lnTo>
                      <a:pt x="6" y="317"/>
                    </a:lnTo>
                    <a:lnTo>
                      <a:pt x="25" y="365"/>
                    </a:lnTo>
                    <a:lnTo>
                      <a:pt x="49" y="413"/>
                    </a:lnTo>
                    <a:lnTo>
                      <a:pt x="86" y="461"/>
                    </a:lnTo>
                    <a:lnTo>
                      <a:pt x="122" y="461"/>
                    </a:lnTo>
                    <a:lnTo>
                      <a:pt x="86" y="413"/>
                    </a:lnTo>
                    <a:lnTo>
                      <a:pt x="55" y="365"/>
                    </a:lnTo>
                    <a:lnTo>
                      <a:pt x="37" y="317"/>
                    </a:lnTo>
                    <a:lnTo>
                      <a:pt x="31" y="263"/>
                    </a:lnTo>
                    <a:lnTo>
                      <a:pt x="31" y="263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20" name="Freeform 32"/>
              <p:cNvSpPr>
                <a:spLocks/>
              </p:cNvSpPr>
              <p:nvPr/>
            </p:nvSpPr>
            <p:spPr bwMode="hidden">
              <a:xfrm>
                <a:off x="2951" y="3751"/>
                <a:ext cx="360" cy="563"/>
              </a:xfrm>
              <a:custGeom>
                <a:avLst/>
                <a:gdLst/>
                <a:ahLst/>
                <a:cxnLst>
                  <a:cxn ang="0">
                    <a:pos x="360" y="365"/>
                  </a:cxn>
                  <a:cxn ang="0">
                    <a:pos x="353" y="305"/>
                  </a:cxn>
                  <a:cxn ang="0">
                    <a:pos x="335" y="251"/>
                  </a:cxn>
                  <a:cxn ang="0">
                    <a:pos x="305" y="204"/>
                  </a:cxn>
                  <a:cxn ang="0">
                    <a:pos x="262" y="156"/>
                  </a:cxn>
                  <a:cxn ang="0">
                    <a:pos x="213" y="108"/>
                  </a:cxn>
                  <a:cxn ang="0">
                    <a:pos x="159" y="66"/>
                  </a:cxn>
                  <a:cxn ang="0">
                    <a:pos x="92" y="30"/>
                  </a:cxn>
                  <a:cxn ang="0">
                    <a:pos x="19" y="0"/>
                  </a:cxn>
                  <a:cxn ang="0">
                    <a:pos x="0" y="12"/>
                  </a:cxn>
                  <a:cxn ang="0">
                    <a:pos x="67" y="42"/>
                  </a:cxn>
                  <a:cxn ang="0">
                    <a:pos x="134" y="78"/>
                  </a:cxn>
                  <a:cxn ang="0">
                    <a:pos x="189" y="114"/>
                  </a:cxn>
                  <a:cxn ang="0">
                    <a:pos x="238" y="162"/>
                  </a:cxn>
                  <a:cxn ang="0">
                    <a:pos x="274" y="210"/>
                  </a:cxn>
                  <a:cxn ang="0">
                    <a:pos x="299" y="257"/>
                  </a:cxn>
                  <a:cxn ang="0">
                    <a:pos x="317" y="311"/>
                  </a:cxn>
                  <a:cxn ang="0">
                    <a:pos x="323" y="365"/>
                  </a:cxn>
                  <a:cxn ang="0">
                    <a:pos x="317" y="419"/>
                  </a:cxn>
                  <a:cxn ang="0">
                    <a:pos x="299" y="467"/>
                  </a:cxn>
                  <a:cxn ang="0">
                    <a:pos x="274" y="515"/>
                  </a:cxn>
                  <a:cxn ang="0">
                    <a:pos x="238" y="563"/>
                  </a:cxn>
                  <a:cxn ang="0">
                    <a:pos x="268" y="563"/>
                  </a:cxn>
                  <a:cxn ang="0">
                    <a:pos x="311" y="515"/>
                  </a:cxn>
                  <a:cxn ang="0">
                    <a:pos x="335" y="467"/>
                  </a:cxn>
                  <a:cxn ang="0">
                    <a:pos x="353" y="419"/>
                  </a:cxn>
                  <a:cxn ang="0">
                    <a:pos x="360" y="365"/>
                  </a:cxn>
                  <a:cxn ang="0">
                    <a:pos x="360" y="365"/>
                  </a:cxn>
                </a:cxnLst>
                <a:rect l="0" t="0" r="r" b="b"/>
                <a:pathLst>
                  <a:path w="360" h="563">
                    <a:moveTo>
                      <a:pt x="360" y="365"/>
                    </a:moveTo>
                    <a:lnTo>
                      <a:pt x="353" y="305"/>
                    </a:lnTo>
                    <a:lnTo>
                      <a:pt x="335" y="251"/>
                    </a:lnTo>
                    <a:lnTo>
                      <a:pt x="305" y="204"/>
                    </a:lnTo>
                    <a:lnTo>
                      <a:pt x="262" y="156"/>
                    </a:lnTo>
                    <a:lnTo>
                      <a:pt x="213" y="108"/>
                    </a:lnTo>
                    <a:lnTo>
                      <a:pt x="159" y="66"/>
                    </a:lnTo>
                    <a:lnTo>
                      <a:pt x="92" y="30"/>
                    </a:lnTo>
                    <a:lnTo>
                      <a:pt x="19" y="0"/>
                    </a:lnTo>
                    <a:lnTo>
                      <a:pt x="0" y="12"/>
                    </a:lnTo>
                    <a:lnTo>
                      <a:pt x="67" y="42"/>
                    </a:lnTo>
                    <a:lnTo>
                      <a:pt x="134" y="78"/>
                    </a:lnTo>
                    <a:lnTo>
                      <a:pt x="189" y="114"/>
                    </a:lnTo>
                    <a:lnTo>
                      <a:pt x="238" y="162"/>
                    </a:lnTo>
                    <a:lnTo>
                      <a:pt x="274" y="210"/>
                    </a:lnTo>
                    <a:lnTo>
                      <a:pt x="299" y="257"/>
                    </a:lnTo>
                    <a:lnTo>
                      <a:pt x="317" y="311"/>
                    </a:lnTo>
                    <a:lnTo>
                      <a:pt x="323" y="365"/>
                    </a:lnTo>
                    <a:lnTo>
                      <a:pt x="317" y="419"/>
                    </a:lnTo>
                    <a:lnTo>
                      <a:pt x="299" y="467"/>
                    </a:lnTo>
                    <a:lnTo>
                      <a:pt x="274" y="515"/>
                    </a:lnTo>
                    <a:lnTo>
                      <a:pt x="238" y="563"/>
                    </a:lnTo>
                    <a:lnTo>
                      <a:pt x="268" y="563"/>
                    </a:lnTo>
                    <a:lnTo>
                      <a:pt x="311" y="515"/>
                    </a:lnTo>
                    <a:lnTo>
                      <a:pt x="335" y="467"/>
                    </a:lnTo>
                    <a:lnTo>
                      <a:pt x="353" y="419"/>
                    </a:lnTo>
                    <a:lnTo>
                      <a:pt x="360" y="365"/>
                    </a:lnTo>
                    <a:lnTo>
                      <a:pt x="360" y="365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2"/>
                  </a:gs>
                  <a:gs pos="100000">
                    <a:schemeClr val="accent2">
                      <a:gamma/>
                      <a:shade val="87843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21" name="Freeform 33"/>
              <p:cNvSpPr>
                <a:spLocks/>
              </p:cNvSpPr>
              <p:nvPr/>
            </p:nvSpPr>
            <p:spPr bwMode="hidden">
              <a:xfrm>
                <a:off x="2318" y="3631"/>
                <a:ext cx="1078" cy="425"/>
              </a:xfrm>
              <a:custGeom>
                <a:avLst/>
                <a:gdLst/>
                <a:ahLst/>
                <a:cxnLst>
                  <a:cxn ang="0">
                    <a:pos x="1053" y="425"/>
                  </a:cxn>
                  <a:cxn ang="0">
                    <a:pos x="1078" y="419"/>
                  </a:cxn>
                  <a:cxn ang="0">
                    <a:pos x="1066" y="377"/>
                  </a:cxn>
                  <a:cxn ang="0">
                    <a:pos x="1047" y="336"/>
                  </a:cxn>
                  <a:cxn ang="0">
                    <a:pos x="986" y="252"/>
                  </a:cxn>
                  <a:cxn ang="0">
                    <a:pos x="907" y="180"/>
                  </a:cxn>
                  <a:cxn ang="0">
                    <a:pos x="810" y="120"/>
                  </a:cxn>
                  <a:cxn ang="0">
                    <a:pos x="694" y="72"/>
                  </a:cxn>
                  <a:cxn ang="0">
                    <a:pos x="560" y="30"/>
                  </a:cxn>
                  <a:cxn ang="0">
                    <a:pos x="420" y="6"/>
                  </a:cxn>
                  <a:cxn ang="0">
                    <a:pos x="268" y="0"/>
                  </a:cxn>
                  <a:cxn ang="0">
                    <a:pos x="134" y="6"/>
                  </a:cxn>
                  <a:cxn ang="0">
                    <a:pos x="0" y="24"/>
                  </a:cxn>
                  <a:cxn ang="0">
                    <a:pos x="12" y="36"/>
                  </a:cxn>
                  <a:cxn ang="0">
                    <a:pos x="134" y="18"/>
                  </a:cxn>
                  <a:cxn ang="0">
                    <a:pos x="268" y="12"/>
                  </a:cxn>
                  <a:cxn ang="0">
                    <a:pos x="420" y="18"/>
                  </a:cxn>
                  <a:cxn ang="0">
                    <a:pos x="554" y="42"/>
                  </a:cxn>
                  <a:cxn ang="0">
                    <a:pos x="682" y="84"/>
                  </a:cxn>
                  <a:cxn ang="0">
                    <a:pos x="798" y="132"/>
                  </a:cxn>
                  <a:cxn ang="0">
                    <a:pos x="895" y="192"/>
                  </a:cxn>
                  <a:cxn ang="0">
                    <a:pos x="968" y="264"/>
                  </a:cxn>
                  <a:cxn ang="0">
                    <a:pos x="999" y="300"/>
                  </a:cxn>
                  <a:cxn ang="0">
                    <a:pos x="1023" y="342"/>
                  </a:cxn>
                  <a:cxn ang="0">
                    <a:pos x="1041" y="383"/>
                  </a:cxn>
                  <a:cxn ang="0">
                    <a:pos x="1053" y="425"/>
                  </a:cxn>
                  <a:cxn ang="0">
                    <a:pos x="1053" y="425"/>
                  </a:cxn>
                </a:cxnLst>
                <a:rect l="0" t="0" r="r" b="b"/>
                <a:pathLst>
                  <a:path w="1078" h="425">
                    <a:moveTo>
                      <a:pt x="1053" y="425"/>
                    </a:moveTo>
                    <a:lnTo>
                      <a:pt x="1078" y="419"/>
                    </a:lnTo>
                    <a:lnTo>
                      <a:pt x="1066" y="377"/>
                    </a:lnTo>
                    <a:lnTo>
                      <a:pt x="1047" y="336"/>
                    </a:lnTo>
                    <a:lnTo>
                      <a:pt x="986" y="252"/>
                    </a:lnTo>
                    <a:lnTo>
                      <a:pt x="907" y="180"/>
                    </a:lnTo>
                    <a:lnTo>
                      <a:pt x="810" y="120"/>
                    </a:lnTo>
                    <a:lnTo>
                      <a:pt x="694" y="72"/>
                    </a:lnTo>
                    <a:lnTo>
                      <a:pt x="560" y="30"/>
                    </a:lnTo>
                    <a:lnTo>
                      <a:pt x="420" y="6"/>
                    </a:lnTo>
                    <a:lnTo>
                      <a:pt x="268" y="0"/>
                    </a:lnTo>
                    <a:lnTo>
                      <a:pt x="134" y="6"/>
                    </a:lnTo>
                    <a:lnTo>
                      <a:pt x="0" y="24"/>
                    </a:lnTo>
                    <a:lnTo>
                      <a:pt x="12" y="36"/>
                    </a:lnTo>
                    <a:lnTo>
                      <a:pt x="134" y="18"/>
                    </a:lnTo>
                    <a:lnTo>
                      <a:pt x="268" y="12"/>
                    </a:lnTo>
                    <a:lnTo>
                      <a:pt x="420" y="18"/>
                    </a:lnTo>
                    <a:lnTo>
                      <a:pt x="554" y="42"/>
                    </a:lnTo>
                    <a:lnTo>
                      <a:pt x="682" y="84"/>
                    </a:lnTo>
                    <a:lnTo>
                      <a:pt x="798" y="132"/>
                    </a:lnTo>
                    <a:lnTo>
                      <a:pt x="895" y="192"/>
                    </a:lnTo>
                    <a:lnTo>
                      <a:pt x="968" y="264"/>
                    </a:lnTo>
                    <a:lnTo>
                      <a:pt x="999" y="300"/>
                    </a:lnTo>
                    <a:lnTo>
                      <a:pt x="1023" y="342"/>
                    </a:lnTo>
                    <a:lnTo>
                      <a:pt x="1041" y="383"/>
                    </a:lnTo>
                    <a:lnTo>
                      <a:pt x="1053" y="425"/>
                    </a:lnTo>
                    <a:lnTo>
                      <a:pt x="1053" y="425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2"/>
                  </a:gs>
                  <a:gs pos="100000">
                    <a:schemeClr val="accent2">
                      <a:gamma/>
                      <a:shade val="87843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22" name="Freeform 34"/>
              <p:cNvSpPr>
                <a:spLocks/>
              </p:cNvSpPr>
              <p:nvPr/>
            </p:nvSpPr>
            <p:spPr bwMode="hidden">
              <a:xfrm>
                <a:off x="3304" y="4080"/>
                <a:ext cx="98" cy="234"/>
              </a:xfrm>
              <a:custGeom>
                <a:avLst/>
                <a:gdLst/>
                <a:ahLst/>
                <a:cxnLst>
                  <a:cxn ang="0">
                    <a:pos x="0" y="234"/>
                  </a:cxn>
                  <a:cxn ang="0">
                    <a:pos x="25" y="234"/>
                  </a:cxn>
                  <a:cxn ang="0">
                    <a:pos x="55" y="186"/>
                  </a:cxn>
                  <a:cxn ang="0">
                    <a:pos x="80" y="138"/>
                  </a:cxn>
                  <a:cxn ang="0">
                    <a:pos x="92" y="90"/>
                  </a:cxn>
                  <a:cxn ang="0">
                    <a:pos x="98" y="36"/>
                  </a:cxn>
                  <a:cxn ang="0">
                    <a:pos x="98" y="0"/>
                  </a:cxn>
                  <a:cxn ang="0">
                    <a:pos x="74" y="0"/>
                  </a:cxn>
                  <a:cxn ang="0">
                    <a:pos x="74" y="36"/>
                  </a:cxn>
                  <a:cxn ang="0">
                    <a:pos x="67" y="90"/>
                  </a:cxn>
                  <a:cxn ang="0">
                    <a:pos x="55" y="138"/>
                  </a:cxn>
                  <a:cxn ang="0">
                    <a:pos x="31" y="186"/>
                  </a:cxn>
                  <a:cxn ang="0">
                    <a:pos x="0" y="234"/>
                  </a:cxn>
                  <a:cxn ang="0">
                    <a:pos x="0" y="234"/>
                  </a:cxn>
                </a:cxnLst>
                <a:rect l="0" t="0" r="r" b="b"/>
                <a:pathLst>
                  <a:path w="98" h="234">
                    <a:moveTo>
                      <a:pt x="0" y="234"/>
                    </a:moveTo>
                    <a:lnTo>
                      <a:pt x="25" y="234"/>
                    </a:lnTo>
                    <a:lnTo>
                      <a:pt x="55" y="186"/>
                    </a:lnTo>
                    <a:lnTo>
                      <a:pt x="80" y="138"/>
                    </a:lnTo>
                    <a:lnTo>
                      <a:pt x="92" y="90"/>
                    </a:lnTo>
                    <a:lnTo>
                      <a:pt x="98" y="36"/>
                    </a:lnTo>
                    <a:lnTo>
                      <a:pt x="98" y="0"/>
                    </a:lnTo>
                    <a:lnTo>
                      <a:pt x="74" y="0"/>
                    </a:lnTo>
                    <a:lnTo>
                      <a:pt x="74" y="36"/>
                    </a:lnTo>
                    <a:lnTo>
                      <a:pt x="67" y="90"/>
                    </a:lnTo>
                    <a:lnTo>
                      <a:pt x="55" y="138"/>
                    </a:lnTo>
                    <a:lnTo>
                      <a:pt x="31" y="186"/>
                    </a:lnTo>
                    <a:lnTo>
                      <a:pt x="0" y="234"/>
                    </a:lnTo>
                    <a:lnTo>
                      <a:pt x="0" y="234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2"/>
                  </a:gs>
                  <a:gs pos="100000">
                    <a:schemeClr val="accent2">
                      <a:gamma/>
                      <a:shade val="87843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23" name="Freeform 35"/>
              <p:cNvSpPr>
                <a:spLocks/>
              </p:cNvSpPr>
              <p:nvPr/>
            </p:nvSpPr>
            <p:spPr bwMode="hidden">
              <a:xfrm>
                <a:off x="1776" y="3673"/>
                <a:ext cx="481" cy="641"/>
              </a:xfrm>
              <a:custGeom>
                <a:avLst/>
                <a:gdLst/>
                <a:ahLst/>
                <a:cxnLst>
                  <a:cxn ang="0">
                    <a:pos x="18" y="443"/>
                  </a:cxn>
                  <a:cxn ang="0">
                    <a:pos x="24" y="371"/>
                  </a:cxn>
                  <a:cxn ang="0">
                    <a:pos x="55" y="305"/>
                  </a:cxn>
                  <a:cxn ang="0">
                    <a:pos x="91" y="246"/>
                  </a:cxn>
                  <a:cxn ang="0">
                    <a:pos x="146" y="186"/>
                  </a:cxn>
                  <a:cxn ang="0">
                    <a:pos x="213" y="132"/>
                  </a:cxn>
                  <a:cxn ang="0">
                    <a:pos x="292" y="84"/>
                  </a:cxn>
                  <a:cxn ang="0">
                    <a:pos x="384" y="48"/>
                  </a:cxn>
                  <a:cxn ang="0">
                    <a:pos x="481" y="12"/>
                  </a:cxn>
                  <a:cxn ang="0">
                    <a:pos x="457" y="0"/>
                  </a:cxn>
                  <a:cxn ang="0">
                    <a:pos x="359" y="36"/>
                  </a:cxn>
                  <a:cxn ang="0">
                    <a:pos x="274" y="78"/>
                  </a:cxn>
                  <a:cxn ang="0">
                    <a:pos x="195" y="126"/>
                  </a:cxn>
                  <a:cxn ang="0">
                    <a:pos x="128" y="180"/>
                  </a:cxn>
                  <a:cxn ang="0">
                    <a:pos x="73" y="240"/>
                  </a:cxn>
                  <a:cxn ang="0">
                    <a:pos x="37" y="305"/>
                  </a:cxn>
                  <a:cxn ang="0">
                    <a:pos x="6" y="371"/>
                  </a:cxn>
                  <a:cxn ang="0">
                    <a:pos x="0" y="443"/>
                  </a:cxn>
                  <a:cxn ang="0">
                    <a:pos x="6" y="497"/>
                  </a:cxn>
                  <a:cxn ang="0">
                    <a:pos x="18" y="545"/>
                  </a:cxn>
                  <a:cxn ang="0">
                    <a:pos x="43" y="593"/>
                  </a:cxn>
                  <a:cxn ang="0">
                    <a:pos x="73" y="641"/>
                  </a:cxn>
                  <a:cxn ang="0">
                    <a:pos x="97" y="641"/>
                  </a:cxn>
                  <a:cxn ang="0">
                    <a:pos x="67" y="593"/>
                  </a:cxn>
                  <a:cxn ang="0">
                    <a:pos x="43" y="545"/>
                  </a:cxn>
                  <a:cxn ang="0">
                    <a:pos x="24" y="497"/>
                  </a:cxn>
                  <a:cxn ang="0">
                    <a:pos x="18" y="443"/>
                  </a:cxn>
                  <a:cxn ang="0">
                    <a:pos x="18" y="443"/>
                  </a:cxn>
                </a:cxnLst>
                <a:rect l="0" t="0" r="r" b="b"/>
                <a:pathLst>
                  <a:path w="481" h="641">
                    <a:moveTo>
                      <a:pt x="18" y="443"/>
                    </a:moveTo>
                    <a:lnTo>
                      <a:pt x="24" y="371"/>
                    </a:lnTo>
                    <a:lnTo>
                      <a:pt x="55" y="305"/>
                    </a:lnTo>
                    <a:lnTo>
                      <a:pt x="91" y="246"/>
                    </a:lnTo>
                    <a:lnTo>
                      <a:pt x="146" y="186"/>
                    </a:lnTo>
                    <a:lnTo>
                      <a:pt x="213" y="132"/>
                    </a:lnTo>
                    <a:lnTo>
                      <a:pt x="292" y="84"/>
                    </a:lnTo>
                    <a:lnTo>
                      <a:pt x="384" y="48"/>
                    </a:lnTo>
                    <a:lnTo>
                      <a:pt x="481" y="12"/>
                    </a:lnTo>
                    <a:lnTo>
                      <a:pt x="457" y="0"/>
                    </a:lnTo>
                    <a:lnTo>
                      <a:pt x="359" y="36"/>
                    </a:lnTo>
                    <a:lnTo>
                      <a:pt x="274" y="78"/>
                    </a:lnTo>
                    <a:lnTo>
                      <a:pt x="195" y="126"/>
                    </a:lnTo>
                    <a:lnTo>
                      <a:pt x="128" y="180"/>
                    </a:lnTo>
                    <a:lnTo>
                      <a:pt x="73" y="240"/>
                    </a:lnTo>
                    <a:lnTo>
                      <a:pt x="37" y="305"/>
                    </a:lnTo>
                    <a:lnTo>
                      <a:pt x="6" y="371"/>
                    </a:lnTo>
                    <a:lnTo>
                      <a:pt x="0" y="443"/>
                    </a:lnTo>
                    <a:lnTo>
                      <a:pt x="6" y="497"/>
                    </a:lnTo>
                    <a:lnTo>
                      <a:pt x="18" y="545"/>
                    </a:lnTo>
                    <a:lnTo>
                      <a:pt x="43" y="593"/>
                    </a:lnTo>
                    <a:lnTo>
                      <a:pt x="73" y="641"/>
                    </a:lnTo>
                    <a:lnTo>
                      <a:pt x="97" y="641"/>
                    </a:lnTo>
                    <a:lnTo>
                      <a:pt x="67" y="593"/>
                    </a:lnTo>
                    <a:lnTo>
                      <a:pt x="43" y="545"/>
                    </a:lnTo>
                    <a:lnTo>
                      <a:pt x="24" y="497"/>
                    </a:lnTo>
                    <a:lnTo>
                      <a:pt x="18" y="443"/>
                    </a:lnTo>
                    <a:lnTo>
                      <a:pt x="18" y="443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7924" name="Group 36"/>
            <p:cNvGrpSpPr>
              <a:grpSpLocks/>
            </p:cNvGrpSpPr>
            <p:nvPr userDrawn="1"/>
          </p:nvGrpSpPr>
          <p:grpSpPr bwMode="auto">
            <a:xfrm>
              <a:off x="4128" y="3360"/>
              <a:ext cx="1351" cy="821"/>
              <a:chOff x="4128" y="3360"/>
              <a:chExt cx="1351" cy="821"/>
            </a:xfrm>
          </p:grpSpPr>
          <p:sp>
            <p:nvSpPr>
              <p:cNvPr id="37925" name="Freeform 37"/>
              <p:cNvSpPr>
                <a:spLocks noEditPoints="1"/>
              </p:cNvSpPr>
              <p:nvPr/>
            </p:nvSpPr>
            <p:spPr bwMode="hidden">
              <a:xfrm>
                <a:off x="4200" y="3402"/>
                <a:ext cx="1201" cy="731"/>
              </a:xfrm>
              <a:custGeom>
                <a:avLst/>
                <a:gdLst/>
                <a:ahLst/>
                <a:cxnLst>
                  <a:cxn ang="0">
                    <a:pos x="484" y="6"/>
                  </a:cxn>
                  <a:cxn ang="0">
                    <a:pos x="263" y="60"/>
                  </a:cxn>
                  <a:cxn ang="0">
                    <a:pos x="101" y="162"/>
                  </a:cxn>
                  <a:cxn ang="0">
                    <a:pos x="12" y="294"/>
                  </a:cxn>
                  <a:cxn ang="0">
                    <a:pos x="0" y="366"/>
                  </a:cxn>
                  <a:cxn ang="0">
                    <a:pos x="12" y="437"/>
                  </a:cxn>
                  <a:cxn ang="0">
                    <a:pos x="101" y="569"/>
                  </a:cxn>
                  <a:cxn ang="0">
                    <a:pos x="263" y="671"/>
                  </a:cxn>
                  <a:cxn ang="0">
                    <a:pos x="484" y="725"/>
                  </a:cxn>
                  <a:cxn ang="0">
                    <a:pos x="723" y="725"/>
                  </a:cxn>
                  <a:cxn ang="0">
                    <a:pos x="938" y="671"/>
                  </a:cxn>
                  <a:cxn ang="0">
                    <a:pos x="1100" y="569"/>
                  </a:cxn>
                  <a:cxn ang="0">
                    <a:pos x="1189" y="437"/>
                  </a:cxn>
                  <a:cxn ang="0">
                    <a:pos x="1201" y="366"/>
                  </a:cxn>
                  <a:cxn ang="0">
                    <a:pos x="1189" y="294"/>
                  </a:cxn>
                  <a:cxn ang="0">
                    <a:pos x="1100" y="162"/>
                  </a:cxn>
                  <a:cxn ang="0">
                    <a:pos x="938" y="60"/>
                  </a:cxn>
                  <a:cxn ang="0">
                    <a:pos x="723" y="6"/>
                  </a:cxn>
                  <a:cxn ang="0">
                    <a:pos x="604" y="0"/>
                  </a:cxn>
                  <a:cxn ang="0">
                    <a:pos x="490" y="701"/>
                  </a:cxn>
                  <a:cxn ang="0">
                    <a:pos x="287" y="647"/>
                  </a:cxn>
                  <a:cxn ang="0">
                    <a:pos x="131" y="557"/>
                  </a:cxn>
                  <a:cxn ang="0">
                    <a:pos x="48" y="437"/>
                  </a:cxn>
                  <a:cxn ang="0">
                    <a:pos x="36" y="366"/>
                  </a:cxn>
                  <a:cxn ang="0">
                    <a:pos x="48" y="300"/>
                  </a:cxn>
                  <a:cxn ang="0">
                    <a:pos x="131" y="174"/>
                  </a:cxn>
                  <a:cxn ang="0">
                    <a:pos x="287" y="84"/>
                  </a:cxn>
                  <a:cxn ang="0">
                    <a:pos x="490" y="30"/>
                  </a:cxn>
                  <a:cxn ang="0">
                    <a:pos x="717" y="30"/>
                  </a:cxn>
                  <a:cxn ang="0">
                    <a:pos x="920" y="84"/>
                  </a:cxn>
                  <a:cxn ang="0">
                    <a:pos x="1070" y="174"/>
                  </a:cxn>
                  <a:cxn ang="0">
                    <a:pos x="1153" y="300"/>
                  </a:cxn>
                  <a:cxn ang="0">
                    <a:pos x="1153" y="437"/>
                  </a:cxn>
                  <a:cxn ang="0">
                    <a:pos x="1070" y="557"/>
                  </a:cxn>
                  <a:cxn ang="0">
                    <a:pos x="920" y="647"/>
                  </a:cxn>
                  <a:cxn ang="0">
                    <a:pos x="717" y="701"/>
                  </a:cxn>
                  <a:cxn ang="0">
                    <a:pos x="604" y="707"/>
                  </a:cxn>
                </a:cxnLst>
                <a:rect l="0" t="0" r="r" b="b"/>
                <a:pathLst>
                  <a:path w="1201" h="731">
                    <a:moveTo>
                      <a:pt x="604" y="0"/>
                    </a:moveTo>
                    <a:lnTo>
                      <a:pt x="484" y="6"/>
                    </a:lnTo>
                    <a:lnTo>
                      <a:pt x="370" y="30"/>
                    </a:lnTo>
                    <a:lnTo>
                      <a:pt x="263" y="60"/>
                    </a:lnTo>
                    <a:lnTo>
                      <a:pt x="179" y="108"/>
                    </a:lnTo>
                    <a:lnTo>
                      <a:pt x="101" y="162"/>
                    </a:lnTo>
                    <a:lnTo>
                      <a:pt x="48" y="222"/>
                    </a:lnTo>
                    <a:lnTo>
                      <a:pt x="12" y="294"/>
                    </a:lnTo>
                    <a:lnTo>
                      <a:pt x="6" y="330"/>
                    </a:lnTo>
                    <a:lnTo>
                      <a:pt x="0" y="366"/>
                    </a:lnTo>
                    <a:lnTo>
                      <a:pt x="6" y="401"/>
                    </a:lnTo>
                    <a:lnTo>
                      <a:pt x="12" y="437"/>
                    </a:lnTo>
                    <a:lnTo>
                      <a:pt x="48" y="509"/>
                    </a:lnTo>
                    <a:lnTo>
                      <a:pt x="101" y="569"/>
                    </a:lnTo>
                    <a:lnTo>
                      <a:pt x="179" y="623"/>
                    </a:lnTo>
                    <a:lnTo>
                      <a:pt x="263" y="671"/>
                    </a:lnTo>
                    <a:lnTo>
                      <a:pt x="370" y="701"/>
                    </a:lnTo>
                    <a:lnTo>
                      <a:pt x="484" y="725"/>
                    </a:lnTo>
                    <a:lnTo>
                      <a:pt x="604" y="731"/>
                    </a:lnTo>
                    <a:lnTo>
                      <a:pt x="723" y="725"/>
                    </a:lnTo>
                    <a:lnTo>
                      <a:pt x="837" y="701"/>
                    </a:lnTo>
                    <a:lnTo>
                      <a:pt x="938" y="671"/>
                    </a:lnTo>
                    <a:lnTo>
                      <a:pt x="1028" y="623"/>
                    </a:lnTo>
                    <a:lnTo>
                      <a:pt x="1100" y="569"/>
                    </a:lnTo>
                    <a:lnTo>
                      <a:pt x="1153" y="509"/>
                    </a:lnTo>
                    <a:lnTo>
                      <a:pt x="1189" y="437"/>
                    </a:lnTo>
                    <a:lnTo>
                      <a:pt x="1201" y="401"/>
                    </a:lnTo>
                    <a:lnTo>
                      <a:pt x="1201" y="366"/>
                    </a:lnTo>
                    <a:lnTo>
                      <a:pt x="1201" y="330"/>
                    </a:lnTo>
                    <a:lnTo>
                      <a:pt x="1189" y="294"/>
                    </a:lnTo>
                    <a:lnTo>
                      <a:pt x="1153" y="222"/>
                    </a:lnTo>
                    <a:lnTo>
                      <a:pt x="1100" y="162"/>
                    </a:lnTo>
                    <a:lnTo>
                      <a:pt x="1028" y="108"/>
                    </a:lnTo>
                    <a:lnTo>
                      <a:pt x="938" y="60"/>
                    </a:lnTo>
                    <a:lnTo>
                      <a:pt x="837" y="30"/>
                    </a:lnTo>
                    <a:lnTo>
                      <a:pt x="723" y="6"/>
                    </a:lnTo>
                    <a:lnTo>
                      <a:pt x="604" y="0"/>
                    </a:lnTo>
                    <a:lnTo>
                      <a:pt x="604" y="0"/>
                    </a:lnTo>
                    <a:close/>
                    <a:moveTo>
                      <a:pt x="604" y="707"/>
                    </a:moveTo>
                    <a:lnTo>
                      <a:pt x="490" y="701"/>
                    </a:lnTo>
                    <a:lnTo>
                      <a:pt x="382" y="683"/>
                    </a:lnTo>
                    <a:lnTo>
                      <a:pt x="287" y="647"/>
                    </a:lnTo>
                    <a:lnTo>
                      <a:pt x="203" y="611"/>
                    </a:lnTo>
                    <a:lnTo>
                      <a:pt x="131" y="557"/>
                    </a:lnTo>
                    <a:lnTo>
                      <a:pt x="83" y="497"/>
                    </a:lnTo>
                    <a:lnTo>
                      <a:pt x="48" y="437"/>
                    </a:lnTo>
                    <a:lnTo>
                      <a:pt x="42" y="401"/>
                    </a:lnTo>
                    <a:lnTo>
                      <a:pt x="36" y="366"/>
                    </a:lnTo>
                    <a:lnTo>
                      <a:pt x="42" y="330"/>
                    </a:lnTo>
                    <a:lnTo>
                      <a:pt x="48" y="300"/>
                    </a:lnTo>
                    <a:lnTo>
                      <a:pt x="83" y="234"/>
                    </a:lnTo>
                    <a:lnTo>
                      <a:pt x="131" y="174"/>
                    </a:lnTo>
                    <a:lnTo>
                      <a:pt x="203" y="126"/>
                    </a:lnTo>
                    <a:lnTo>
                      <a:pt x="287" y="84"/>
                    </a:lnTo>
                    <a:lnTo>
                      <a:pt x="382" y="54"/>
                    </a:lnTo>
                    <a:lnTo>
                      <a:pt x="490" y="30"/>
                    </a:lnTo>
                    <a:lnTo>
                      <a:pt x="604" y="24"/>
                    </a:lnTo>
                    <a:lnTo>
                      <a:pt x="717" y="30"/>
                    </a:lnTo>
                    <a:lnTo>
                      <a:pt x="825" y="54"/>
                    </a:lnTo>
                    <a:lnTo>
                      <a:pt x="920" y="84"/>
                    </a:lnTo>
                    <a:lnTo>
                      <a:pt x="1004" y="126"/>
                    </a:lnTo>
                    <a:lnTo>
                      <a:pt x="1070" y="174"/>
                    </a:lnTo>
                    <a:lnTo>
                      <a:pt x="1124" y="234"/>
                    </a:lnTo>
                    <a:lnTo>
                      <a:pt x="1153" y="300"/>
                    </a:lnTo>
                    <a:lnTo>
                      <a:pt x="1165" y="366"/>
                    </a:lnTo>
                    <a:lnTo>
                      <a:pt x="1153" y="437"/>
                    </a:lnTo>
                    <a:lnTo>
                      <a:pt x="1124" y="497"/>
                    </a:lnTo>
                    <a:lnTo>
                      <a:pt x="1070" y="557"/>
                    </a:lnTo>
                    <a:lnTo>
                      <a:pt x="1004" y="611"/>
                    </a:lnTo>
                    <a:lnTo>
                      <a:pt x="920" y="647"/>
                    </a:lnTo>
                    <a:lnTo>
                      <a:pt x="825" y="683"/>
                    </a:lnTo>
                    <a:lnTo>
                      <a:pt x="717" y="701"/>
                    </a:lnTo>
                    <a:lnTo>
                      <a:pt x="604" y="707"/>
                    </a:lnTo>
                    <a:lnTo>
                      <a:pt x="604" y="707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2">
                      <a:gamma/>
                      <a:tint val="96863"/>
                      <a:invGamma/>
                    </a:schemeClr>
                  </a:gs>
                  <a:gs pos="100000">
                    <a:schemeClr val="accent2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26" name="Freeform 38"/>
              <p:cNvSpPr>
                <a:spLocks/>
              </p:cNvSpPr>
              <p:nvPr/>
            </p:nvSpPr>
            <p:spPr bwMode="hidden">
              <a:xfrm>
                <a:off x="4128" y="3366"/>
                <a:ext cx="544" cy="737"/>
              </a:xfrm>
              <a:custGeom>
                <a:avLst/>
                <a:gdLst/>
                <a:ahLst/>
                <a:cxnLst>
                  <a:cxn ang="0">
                    <a:pos x="24" y="402"/>
                  </a:cxn>
                  <a:cxn ang="0">
                    <a:pos x="36" y="330"/>
                  </a:cxn>
                  <a:cxn ang="0">
                    <a:pos x="66" y="264"/>
                  </a:cxn>
                  <a:cxn ang="0">
                    <a:pos x="108" y="204"/>
                  </a:cxn>
                  <a:cxn ang="0">
                    <a:pos x="173" y="150"/>
                  </a:cxn>
                  <a:cxn ang="0">
                    <a:pos x="251" y="102"/>
                  </a:cxn>
                  <a:cxn ang="0">
                    <a:pos x="335" y="60"/>
                  </a:cxn>
                  <a:cxn ang="0">
                    <a:pos x="436" y="30"/>
                  </a:cxn>
                  <a:cxn ang="0">
                    <a:pos x="544" y="12"/>
                  </a:cxn>
                  <a:cxn ang="0">
                    <a:pos x="544" y="0"/>
                  </a:cxn>
                  <a:cxn ang="0">
                    <a:pos x="430" y="18"/>
                  </a:cxn>
                  <a:cxn ang="0">
                    <a:pos x="329" y="48"/>
                  </a:cxn>
                  <a:cxn ang="0">
                    <a:pos x="233" y="90"/>
                  </a:cxn>
                  <a:cxn ang="0">
                    <a:pos x="155" y="138"/>
                  </a:cxn>
                  <a:cxn ang="0">
                    <a:pos x="90" y="198"/>
                  </a:cxn>
                  <a:cxn ang="0">
                    <a:pos x="42" y="258"/>
                  </a:cxn>
                  <a:cxn ang="0">
                    <a:pos x="12" y="330"/>
                  </a:cxn>
                  <a:cxn ang="0">
                    <a:pos x="0" y="402"/>
                  </a:cxn>
                  <a:cxn ang="0">
                    <a:pos x="6" y="455"/>
                  </a:cxn>
                  <a:cxn ang="0">
                    <a:pos x="18" y="503"/>
                  </a:cxn>
                  <a:cxn ang="0">
                    <a:pos x="42" y="545"/>
                  </a:cxn>
                  <a:cxn ang="0">
                    <a:pos x="78" y="593"/>
                  </a:cxn>
                  <a:cxn ang="0">
                    <a:pos x="114" y="635"/>
                  </a:cxn>
                  <a:cxn ang="0">
                    <a:pos x="161" y="671"/>
                  </a:cxn>
                  <a:cxn ang="0">
                    <a:pos x="221" y="707"/>
                  </a:cxn>
                  <a:cxn ang="0">
                    <a:pos x="281" y="737"/>
                  </a:cxn>
                  <a:cxn ang="0">
                    <a:pos x="323" y="737"/>
                  </a:cxn>
                  <a:cxn ang="0">
                    <a:pos x="257" y="707"/>
                  </a:cxn>
                  <a:cxn ang="0">
                    <a:pos x="203" y="671"/>
                  </a:cxn>
                  <a:cxn ang="0">
                    <a:pos x="149" y="635"/>
                  </a:cxn>
                  <a:cxn ang="0">
                    <a:pos x="108" y="593"/>
                  </a:cxn>
                  <a:cxn ang="0">
                    <a:pos x="72" y="551"/>
                  </a:cxn>
                  <a:cxn ang="0">
                    <a:pos x="48" y="503"/>
                  </a:cxn>
                  <a:cxn ang="0">
                    <a:pos x="30" y="455"/>
                  </a:cxn>
                  <a:cxn ang="0">
                    <a:pos x="24" y="402"/>
                  </a:cxn>
                  <a:cxn ang="0">
                    <a:pos x="24" y="402"/>
                  </a:cxn>
                </a:cxnLst>
                <a:rect l="0" t="0" r="r" b="b"/>
                <a:pathLst>
                  <a:path w="544" h="737">
                    <a:moveTo>
                      <a:pt x="24" y="402"/>
                    </a:moveTo>
                    <a:lnTo>
                      <a:pt x="36" y="330"/>
                    </a:lnTo>
                    <a:lnTo>
                      <a:pt x="66" y="264"/>
                    </a:lnTo>
                    <a:lnTo>
                      <a:pt x="108" y="204"/>
                    </a:lnTo>
                    <a:lnTo>
                      <a:pt x="173" y="150"/>
                    </a:lnTo>
                    <a:lnTo>
                      <a:pt x="251" y="102"/>
                    </a:lnTo>
                    <a:lnTo>
                      <a:pt x="335" y="60"/>
                    </a:lnTo>
                    <a:lnTo>
                      <a:pt x="436" y="30"/>
                    </a:lnTo>
                    <a:lnTo>
                      <a:pt x="544" y="12"/>
                    </a:lnTo>
                    <a:lnTo>
                      <a:pt x="544" y="0"/>
                    </a:lnTo>
                    <a:lnTo>
                      <a:pt x="430" y="18"/>
                    </a:lnTo>
                    <a:lnTo>
                      <a:pt x="329" y="48"/>
                    </a:lnTo>
                    <a:lnTo>
                      <a:pt x="233" y="90"/>
                    </a:lnTo>
                    <a:lnTo>
                      <a:pt x="155" y="138"/>
                    </a:lnTo>
                    <a:lnTo>
                      <a:pt x="90" y="198"/>
                    </a:lnTo>
                    <a:lnTo>
                      <a:pt x="42" y="258"/>
                    </a:lnTo>
                    <a:lnTo>
                      <a:pt x="12" y="330"/>
                    </a:lnTo>
                    <a:lnTo>
                      <a:pt x="0" y="402"/>
                    </a:lnTo>
                    <a:lnTo>
                      <a:pt x="6" y="455"/>
                    </a:lnTo>
                    <a:lnTo>
                      <a:pt x="18" y="503"/>
                    </a:lnTo>
                    <a:lnTo>
                      <a:pt x="42" y="545"/>
                    </a:lnTo>
                    <a:lnTo>
                      <a:pt x="78" y="593"/>
                    </a:lnTo>
                    <a:lnTo>
                      <a:pt x="114" y="635"/>
                    </a:lnTo>
                    <a:lnTo>
                      <a:pt x="161" y="671"/>
                    </a:lnTo>
                    <a:lnTo>
                      <a:pt x="221" y="707"/>
                    </a:lnTo>
                    <a:lnTo>
                      <a:pt x="281" y="737"/>
                    </a:lnTo>
                    <a:lnTo>
                      <a:pt x="323" y="737"/>
                    </a:lnTo>
                    <a:lnTo>
                      <a:pt x="257" y="707"/>
                    </a:lnTo>
                    <a:lnTo>
                      <a:pt x="203" y="671"/>
                    </a:lnTo>
                    <a:lnTo>
                      <a:pt x="149" y="635"/>
                    </a:lnTo>
                    <a:lnTo>
                      <a:pt x="108" y="593"/>
                    </a:lnTo>
                    <a:lnTo>
                      <a:pt x="72" y="551"/>
                    </a:lnTo>
                    <a:lnTo>
                      <a:pt x="48" y="503"/>
                    </a:lnTo>
                    <a:lnTo>
                      <a:pt x="30" y="455"/>
                    </a:lnTo>
                    <a:lnTo>
                      <a:pt x="24" y="402"/>
                    </a:lnTo>
                    <a:lnTo>
                      <a:pt x="24" y="402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2">
                      <a:gamma/>
                      <a:tint val="96863"/>
                      <a:invGamma/>
                    </a:schemeClr>
                  </a:gs>
                  <a:gs pos="100000">
                    <a:schemeClr val="accent2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27" name="Freeform 39"/>
              <p:cNvSpPr>
                <a:spLocks/>
              </p:cNvSpPr>
              <p:nvPr/>
            </p:nvSpPr>
            <p:spPr bwMode="hidden">
              <a:xfrm>
                <a:off x="4792" y="3360"/>
                <a:ext cx="609" cy="252"/>
              </a:xfrm>
              <a:custGeom>
                <a:avLst/>
                <a:gdLst/>
                <a:ahLst/>
                <a:cxnLst>
                  <a:cxn ang="0">
                    <a:pos x="12" y="12"/>
                  </a:cxn>
                  <a:cxn ang="0">
                    <a:pos x="113" y="18"/>
                  </a:cxn>
                  <a:cxn ang="0">
                    <a:pos x="203" y="30"/>
                  </a:cxn>
                  <a:cxn ang="0">
                    <a:pos x="292" y="48"/>
                  </a:cxn>
                  <a:cxn ang="0">
                    <a:pos x="376" y="78"/>
                  </a:cxn>
                  <a:cxn ang="0">
                    <a:pos x="448" y="114"/>
                  </a:cxn>
                  <a:cxn ang="0">
                    <a:pos x="514" y="156"/>
                  </a:cxn>
                  <a:cxn ang="0">
                    <a:pos x="567" y="198"/>
                  </a:cxn>
                  <a:cxn ang="0">
                    <a:pos x="609" y="252"/>
                  </a:cxn>
                  <a:cxn ang="0">
                    <a:pos x="609" y="216"/>
                  </a:cxn>
                  <a:cxn ang="0">
                    <a:pos x="561" y="168"/>
                  </a:cxn>
                  <a:cxn ang="0">
                    <a:pos x="502" y="126"/>
                  </a:cxn>
                  <a:cxn ang="0">
                    <a:pos x="436" y="90"/>
                  </a:cxn>
                  <a:cxn ang="0">
                    <a:pos x="364" y="60"/>
                  </a:cxn>
                  <a:cxn ang="0">
                    <a:pos x="286" y="36"/>
                  </a:cxn>
                  <a:cxn ang="0">
                    <a:pos x="197" y="18"/>
                  </a:cxn>
                  <a:cxn ang="0">
                    <a:pos x="107" y="6"/>
                  </a:cxn>
                  <a:cxn ang="0">
                    <a:pos x="12" y="0"/>
                  </a:cxn>
                  <a:cxn ang="0">
                    <a:pos x="6" y="0"/>
                  </a:cxn>
                  <a:cxn ang="0">
                    <a:pos x="0" y="0"/>
                  </a:cxn>
                  <a:cxn ang="0">
                    <a:pos x="0" y="12"/>
                  </a:cxn>
                  <a:cxn ang="0">
                    <a:pos x="6" y="12"/>
                  </a:cxn>
                  <a:cxn ang="0">
                    <a:pos x="12" y="12"/>
                  </a:cxn>
                  <a:cxn ang="0">
                    <a:pos x="12" y="12"/>
                  </a:cxn>
                </a:cxnLst>
                <a:rect l="0" t="0" r="r" b="b"/>
                <a:pathLst>
                  <a:path w="609" h="252">
                    <a:moveTo>
                      <a:pt x="12" y="12"/>
                    </a:moveTo>
                    <a:lnTo>
                      <a:pt x="113" y="18"/>
                    </a:lnTo>
                    <a:lnTo>
                      <a:pt x="203" y="30"/>
                    </a:lnTo>
                    <a:lnTo>
                      <a:pt x="292" y="48"/>
                    </a:lnTo>
                    <a:lnTo>
                      <a:pt x="376" y="78"/>
                    </a:lnTo>
                    <a:lnTo>
                      <a:pt x="448" y="114"/>
                    </a:lnTo>
                    <a:lnTo>
                      <a:pt x="514" y="156"/>
                    </a:lnTo>
                    <a:lnTo>
                      <a:pt x="567" y="198"/>
                    </a:lnTo>
                    <a:lnTo>
                      <a:pt x="609" y="252"/>
                    </a:lnTo>
                    <a:lnTo>
                      <a:pt x="609" y="216"/>
                    </a:lnTo>
                    <a:lnTo>
                      <a:pt x="561" y="168"/>
                    </a:lnTo>
                    <a:lnTo>
                      <a:pt x="502" y="126"/>
                    </a:lnTo>
                    <a:lnTo>
                      <a:pt x="436" y="90"/>
                    </a:lnTo>
                    <a:lnTo>
                      <a:pt x="364" y="60"/>
                    </a:lnTo>
                    <a:lnTo>
                      <a:pt x="286" y="36"/>
                    </a:lnTo>
                    <a:lnTo>
                      <a:pt x="197" y="18"/>
                    </a:lnTo>
                    <a:lnTo>
                      <a:pt x="107" y="6"/>
                    </a:lnTo>
                    <a:lnTo>
                      <a:pt x="12" y="0"/>
                    </a:ln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12"/>
                    </a:lnTo>
                    <a:lnTo>
                      <a:pt x="12" y="12"/>
                    </a:lnTo>
                    <a:lnTo>
                      <a:pt x="12" y="12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2">
                      <a:gamma/>
                      <a:tint val="94118"/>
                      <a:invGamma/>
                    </a:schemeClr>
                  </a:gs>
                  <a:gs pos="100000">
                    <a:schemeClr val="accent2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28" name="Freeform 40"/>
              <p:cNvSpPr>
                <a:spLocks/>
              </p:cNvSpPr>
              <p:nvPr/>
            </p:nvSpPr>
            <p:spPr bwMode="hidden">
              <a:xfrm>
                <a:off x="5246" y="4007"/>
                <a:ext cx="72" cy="54"/>
              </a:xfrm>
              <a:custGeom>
                <a:avLst/>
                <a:gdLst/>
                <a:ahLst/>
                <a:cxnLst>
                  <a:cxn ang="0">
                    <a:pos x="72" y="0"/>
                  </a:cxn>
                  <a:cxn ang="0">
                    <a:pos x="36" y="30"/>
                  </a:cxn>
                  <a:cxn ang="0">
                    <a:pos x="0" y="54"/>
                  </a:cxn>
                  <a:cxn ang="0">
                    <a:pos x="36" y="54"/>
                  </a:cxn>
                  <a:cxn ang="0">
                    <a:pos x="54" y="42"/>
                  </a:cxn>
                  <a:cxn ang="0">
                    <a:pos x="72" y="24"/>
                  </a:cxn>
                  <a:cxn ang="0">
                    <a:pos x="72" y="24"/>
                  </a:cxn>
                  <a:cxn ang="0">
                    <a:pos x="72" y="0"/>
                  </a:cxn>
                  <a:cxn ang="0">
                    <a:pos x="72" y="0"/>
                  </a:cxn>
                </a:cxnLst>
                <a:rect l="0" t="0" r="r" b="b"/>
                <a:pathLst>
                  <a:path w="72" h="54">
                    <a:moveTo>
                      <a:pt x="72" y="0"/>
                    </a:moveTo>
                    <a:lnTo>
                      <a:pt x="36" y="30"/>
                    </a:lnTo>
                    <a:lnTo>
                      <a:pt x="0" y="54"/>
                    </a:lnTo>
                    <a:lnTo>
                      <a:pt x="36" y="54"/>
                    </a:lnTo>
                    <a:lnTo>
                      <a:pt x="54" y="42"/>
                    </a:lnTo>
                    <a:lnTo>
                      <a:pt x="72" y="24"/>
                    </a:lnTo>
                    <a:lnTo>
                      <a:pt x="72" y="24"/>
                    </a:lnTo>
                    <a:lnTo>
                      <a:pt x="72" y="0"/>
                    </a:lnTo>
                    <a:lnTo>
                      <a:pt x="72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2"/>
                  </a:gs>
                  <a:gs pos="100000">
                    <a:schemeClr val="accent2">
                      <a:gamma/>
                      <a:shade val="94118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29" name="Freeform 41"/>
              <p:cNvSpPr>
                <a:spLocks/>
              </p:cNvSpPr>
              <p:nvPr/>
            </p:nvSpPr>
            <p:spPr bwMode="hidden">
              <a:xfrm>
                <a:off x="4505" y="4073"/>
                <a:ext cx="705" cy="108"/>
              </a:xfrm>
              <a:custGeom>
                <a:avLst/>
                <a:gdLst/>
                <a:ahLst/>
                <a:cxnLst>
                  <a:cxn ang="0">
                    <a:pos x="299" y="90"/>
                  </a:cxn>
                  <a:cxn ang="0">
                    <a:pos x="221" y="90"/>
                  </a:cxn>
                  <a:cxn ang="0">
                    <a:pos x="143" y="78"/>
                  </a:cxn>
                  <a:cxn ang="0">
                    <a:pos x="0" y="48"/>
                  </a:cxn>
                  <a:cxn ang="0">
                    <a:pos x="0" y="66"/>
                  </a:cxn>
                  <a:cxn ang="0">
                    <a:pos x="143" y="96"/>
                  </a:cxn>
                  <a:cxn ang="0">
                    <a:pos x="221" y="108"/>
                  </a:cxn>
                  <a:cxn ang="0">
                    <a:pos x="299" y="108"/>
                  </a:cxn>
                  <a:cxn ang="0">
                    <a:pos x="412" y="102"/>
                  </a:cxn>
                  <a:cxn ang="0">
                    <a:pos x="520" y="84"/>
                  </a:cxn>
                  <a:cxn ang="0">
                    <a:pos x="615" y="60"/>
                  </a:cxn>
                  <a:cxn ang="0">
                    <a:pos x="705" y="24"/>
                  </a:cxn>
                  <a:cxn ang="0">
                    <a:pos x="705" y="0"/>
                  </a:cxn>
                  <a:cxn ang="0">
                    <a:pos x="615" y="42"/>
                  </a:cxn>
                  <a:cxn ang="0">
                    <a:pos x="520" y="66"/>
                  </a:cxn>
                  <a:cxn ang="0">
                    <a:pos x="412" y="84"/>
                  </a:cxn>
                  <a:cxn ang="0">
                    <a:pos x="299" y="90"/>
                  </a:cxn>
                  <a:cxn ang="0">
                    <a:pos x="299" y="90"/>
                  </a:cxn>
                </a:cxnLst>
                <a:rect l="0" t="0" r="r" b="b"/>
                <a:pathLst>
                  <a:path w="705" h="108">
                    <a:moveTo>
                      <a:pt x="299" y="90"/>
                    </a:moveTo>
                    <a:lnTo>
                      <a:pt x="221" y="90"/>
                    </a:lnTo>
                    <a:lnTo>
                      <a:pt x="143" y="78"/>
                    </a:lnTo>
                    <a:lnTo>
                      <a:pt x="0" y="48"/>
                    </a:lnTo>
                    <a:lnTo>
                      <a:pt x="0" y="66"/>
                    </a:lnTo>
                    <a:lnTo>
                      <a:pt x="143" y="96"/>
                    </a:lnTo>
                    <a:lnTo>
                      <a:pt x="221" y="108"/>
                    </a:lnTo>
                    <a:lnTo>
                      <a:pt x="299" y="108"/>
                    </a:lnTo>
                    <a:lnTo>
                      <a:pt x="412" y="102"/>
                    </a:lnTo>
                    <a:lnTo>
                      <a:pt x="520" y="84"/>
                    </a:lnTo>
                    <a:lnTo>
                      <a:pt x="615" y="60"/>
                    </a:lnTo>
                    <a:lnTo>
                      <a:pt x="705" y="24"/>
                    </a:lnTo>
                    <a:lnTo>
                      <a:pt x="705" y="0"/>
                    </a:lnTo>
                    <a:lnTo>
                      <a:pt x="615" y="42"/>
                    </a:lnTo>
                    <a:lnTo>
                      <a:pt x="520" y="66"/>
                    </a:lnTo>
                    <a:lnTo>
                      <a:pt x="412" y="84"/>
                    </a:lnTo>
                    <a:lnTo>
                      <a:pt x="299" y="90"/>
                    </a:lnTo>
                    <a:lnTo>
                      <a:pt x="299" y="9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2"/>
                  </a:gs>
                  <a:gs pos="100000">
                    <a:schemeClr val="accent2">
                      <a:gamma/>
                      <a:shade val="94118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30" name="Freeform 42"/>
              <p:cNvSpPr>
                <a:spLocks/>
              </p:cNvSpPr>
              <p:nvPr/>
            </p:nvSpPr>
            <p:spPr bwMode="hidden">
              <a:xfrm>
                <a:off x="5336" y="3654"/>
                <a:ext cx="143" cy="341"/>
              </a:xfrm>
              <a:custGeom>
                <a:avLst/>
                <a:gdLst/>
                <a:ahLst/>
                <a:cxnLst>
                  <a:cxn ang="0">
                    <a:pos x="119" y="114"/>
                  </a:cxn>
                  <a:cxn ang="0">
                    <a:pos x="113" y="173"/>
                  </a:cxn>
                  <a:cxn ang="0">
                    <a:pos x="89" y="239"/>
                  </a:cxn>
                  <a:cxn ang="0">
                    <a:pos x="47" y="293"/>
                  </a:cxn>
                  <a:cxn ang="0">
                    <a:pos x="0" y="341"/>
                  </a:cxn>
                  <a:cxn ang="0">
                    <a:pos x="29" y="341"/>
                  </a:cxn>
                  <a:cxn ang="0">
                    <a:pos x="77" y="287"/>
                  </a:cxn>
                  <a:cxn ang="0">
                    <a:pos x="113" y="233"/>
                  </a:cxn>
                  <a:cxn ang="0">
                    <a:pos x="137" y="173"/>
                  </a:cxn>
                  <a:cxn ang="0">
                    <a:pos x="143" y="114"/>
                  </a:cxn>
                  <a:cxn ang="0">
                    <a:pos x="137" y="60"/>
                  </a:cxn>
                  <a:cxn ang="0">
                    <a:pos x="119" y="0"/>
                  </a:cxn>
                  <a:cxn ang="0">
                    <a:pos x="89" y="0"/>
                  </a:cxn>
                  <a:cxn ang="0">
                    <a:pos x="113" y="60"/>
                  </a:cxn>
                  <a:cxn ang="0">
                    <a:pos x="119" y="114"/>
                  </a:cxn>
                  <a:cxn ang="0">
                    <a:pos x="119" y="114"/>
                  </a:cxn>
                </a:cxnLst>
                <a:rect l="0" t="0" r="r" b="b"/>
                <a:pathLst>
                  <a:path w="143" h="341">
                    <a:moveTo>
                      <a:pt x="119" y="114"/>
                    </a:moveTo>
                    <a:lnTo>
                      <a:pt x="113" y="173"/>
                    </a:lnTo>
                    <a:lnTo>
                      <a:pt x="89" y="239"/>
                    </a:lnTo>
                    <a:lnTo>
                      <a:pt x="47" y="293"/>
                    </a:lnTo>
                    <a:lnTo>
                      <a:pt x="0" y="341"/>
                    </a:lnTo>
                    <a:lnTo>
                      <a:pt x="29" y="341"/>
                    </a:lnTo>
                    <a:lnTo>
                      <a:pt x="77" y="287"/>
                    </a:lnTo>
                    <a:lnTo>
                      <a:pt x="113" y="233"/>
                    </a:lnTo>
                    <a:lnTo>
                      <a:pt x="137" y="173"/>
                    </a:lnTo>
                    <a:lnTo>
                      <a:pt x="143" y="114"/>
                    </a:lnTo>
                    <a:lnTo>
                      <a:pt x="137" y="60"/>
                    </a:lnTo>
                    <a:lnTo>
                      <a:pt x="119" y="0"/>
                    </a:lnTo>
                    <a:lnTo>
                      <a:pt x="89" y="0"/>
                    </a:lnTo>
                    <a:lnTo>
                      <a:pt x="113" y="60"/>
                    </a:lnTo>
                    <a:lnTo>
                      <a:pt x="119" y="114"/>
                    </a:lnTo>
                    <a:lnTo>
                      <a:pt x="119" y="114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2"/>
                  </a:gs>
                  <a:gs pos="100000">
                    <a:schemeClr val="accent2">
                      <a:gamma/>
                      <a:shade val="94118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31" name="Freeform 43"/>
              <p:cNvSpPr>
                <a:spLocks/>
              </p:cNvSpPr>
              <p:nvPr/>
            </p:nvSpPr>
            <p:spPr bwMode="hidden">
              <a:xfrm>
                <a:off x="5061" y="3624"/>
                <a:ext cx="83" cy="90"/>
              </a:xfrm>
              <a:custGeom>
                <a:avLst/>
                <a:gdLst/>
                <a:ahLst/>
                <a:cxnLst>
                  <a:cxn ang="0">
                    <a:pos x="59" y="90"/>
                  </a:cxn>
                  <a:cxn ang="0">
                    <a:pos x="83" y="84"/>
                  </a:cxn>
                  <a:cxn ang="0">
                    <a:pos x="71" y="60"/>
                  </a:cxn>
                  <a:cxn ang="0">
                    <a:pos x="53" y="42"/>
                  </a:cxn>
                  <a:cxn ang="0">
                    <a:pos x="6" y="0"/>
                  </a:cxn>
                  <a:cxn ang="0">
                    <a:pos x="0" y="18"/>
                  </a:cxn>
                  <a:cxn ang="0">
                    <a:pos x="35" y="48"/>
                  </a:cxn>
                  <a:cxn ang="0">
                    <a:pos x="59" y="90"/>
                  </a:cxn>
                  <a:cxn ang="0">
                    <a:pos x="59" y="90"/>
                  </a:cxn>
                </a:cxnLst>
                <a:rect l="0" t="0" r="r" b="b"/>
                <a:pathLst>
                  <a:path w="83" h="90">
                    <a:moveTo>
                      <a:pt x="59" y="90"/>
                    </a:moveTo>
                    <a:lnTo>
                      <a:pt x="83" y="84"/>
                    </a:lnTo>
                    <a:lnTo>
                      <a:pt x="71" y="60"/>
                    </a:lnTo>
                    <a:lnTo>
                      <a:pt x="53" y="42"/>
                    </a:lnTo>
                    <a:lnTo>
                      <a:pt x="6" y="0"/>
                    </a:lnTo>
                    <a:lnTo>
                      <a:pt x="0" y="18"/>
                    </a:lnTo>
                    <a:lnTo>
                      <a:pt x="35" y="48"/>
                    </a:lnTo>
                    <a:lnTo>
                      <a:pt x="59" y="90"/>
                    </a:lnTo>
                    <a:lnTo>
                      <a:pt x="59" y="9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2"/>
                  </a:gs>
                  <a:gs pos="100000">
                    <a:schemeClr val="accent2">
                      <a:gamma/>
                      <a:shade val="94118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32" name="Freeform 44"/>
              <p:cNvSpPr>
                <a:spLocks/>
              </p:cNvSpPr>
              <p:nvPr/>
            </p:nvSpPr>
            <p:spPr bwMode="hidden">
              <a:xfrm>
                <a:off x="4445" y="3552"/>
                <a:ext cx="717" cy="431"/>
              </a:xfrm>
              <a:custGeom>
                <a:avLst/>
                <a:gdLst/>
                <a:ahLst/>
                <a:cxnLst>
                  <a:cxn ang="0">
                    <a:pos x="693" y="216"/>
                  </a:cxn>
                  <a:cxn ang="0">
                    <a:pos x="687" y="257"/>
                  </a:cxn>
                  <a:cxn ang="0">
                    <a:pos x="669" y="293"/>
                  </a:cxn>
                  <a:cxn ang="0">
                    <a:pos x="633" y="329"/>
                  </a:cxn>
                  <a:cxn ang="0">
                    <a:pos x="598" y="359"/>
                  </a:cxn>
                  <a:cxn ang="0">
                    <a:pos x="544" y="383"/>
                  </a:cxn>
                  <a:cxn ang="0">
                    <a:pos x="490" y="401"/>
                  </a:cxn>
                  <a:cxn ang="0">
                    <a:pos x="424" y="413"/>
                  </a:cxn>
                  <a:cxn ang="0">
                    <a:pos x="359" y="419"/>
                  </a:cxn>
                  <a:cxn ang="0">
                    <a:pos x="293" y="413"/>
                  </a:cxn>
                  <a:cxn ang="0">
                    <a:pos x="227" y="401"/>
                  </a:cxn>
                  <a:cxn ang="0">
                    <a:pos x="173" y="383"/>
                  </a:cxn>
                  <a:cxn ang="0">
                    <a:pos x="119" y="359"/>
                  </a:cxn>
                  <a:cxn ang="0">
                    <a:pos x="84" y="329"/>
                  </a:cxn>
                  <a:cxn ang="0">
                    <a:pos x="48" y="293"/>
                  </a:cxn>
                  <a:cxn ang="0">
                    <a:pos x="30" y="257"/>
                  </a:cxn>
                  <a:cxn ang="0">
                    <a:pos x="24" y="216"/>
                  </a:cxn>
                  <a:cxn ang="0">
                    <a:pos x="30" y="174"/>
                  </a:cxn>
                  <a:cxn ang="0">
                    <a:pos x="48" y="138"/>
                  </a:cxn>
                  <a:cxn ang="0">
                    <a:pos x="84" y="102"/>
                  </a:cxn>
                  <a:cxn ang="0">
                    <a:pos x="119" y="72"/>
                  </a:cxn>
                  <a:cxn ang="0">
                    <a:pos x="173" y="48"/>
                  </a:cxn>
                  <a:cxn ang="0">
                    <a:pos x="227" y="30"/>
                  </a:cxn>
                  <a:cxn ang="0">
                    <a:pos x="293" y="18"/>
                  </a:cxn>
                  <a:cxn ang="0">
                    <a:pos x="359" y="12"/>
                  </a:cxn>
                  <a:cxn ang="0">
                    <a:pos x="418" y="18"/>
                  </a:cxn>
                  <a:cxn ang="0">
                    <a:pos x="478" y="30"/>
                  </a:cxn>
                  <a:cxn ang="0">
                    <a:pos x="532" y="48"/>
                  </a:cxn>
                  <a:cxn ang="0">
                    <a:pos x="580" y="66"/>
                  </a:cxn>
                  <a:cxn ang="0">
                    <a:pos x="586" y="48"/>
                  </a:cxn>
                  <a:cxn ang="0">
                    <a:pos x="478" y="12"/>
                  </a:cxn>
                  <a:cxn ang="0">
                    <a:pos x="418" y="6"/>
                  </a:cxn>
                  <a:cxn ang="0">
                    <a:pos x="359" y="0"/>
                  </a:cxn>
                  <a:cxn ang="0">
                    <a:pos x="287" y="6"/>
                  </a:cxn>
                  <a:cxn ang="0">
                    <a:pos x="221" y="18"/>
                  </a:cxn>
                  <a:cxn ang="0">
                    <a:pos x="161" y="36"/>
                  </a:cxn>
                  <a:cxn ang="0">
                    <a:pos x="107" y="66"/>
                  </a:cxn>
                  <a:cxn ang="0">
                    <a:pos x="60" y="96"/>
                  </a:cxn>
                  <a:cxn ang="0">
                    <a:pos x="30" y="132"/>
                  </a:cxn>
                  <a:cxn ang="0">
                    <a:pos x="6" y="174"/>
                  </a:cxn>
                  <a:cxn ang="0">
                    <a:pos x="0" y="216"/>
                  </a:cxn>
                  <a:cxn ang="0">
                    <a:pos x="6" y="257"/>
                  </a:cxn>
                  <a:cxn ang="0">
                    <a:pos x="30" y="299"/>
                  </a:cxn>
                  <a:cxn ang="0">
                    <a:pos x="60" y="335"/>
                  </a:cxn>
                  <a:cxn ang="0">
                    <a:pos x="107" y="371"/>
                  </a:cxn>
                  <a:cxn ang="0">
                    <a:pos x="161" y="395"/>
                  </a:cxn>
                  <a:cxn ang="0">
                    <a:pos x="221" y="413"/>
                  </a:cxn>
                  <a:cxn ang="0">
                    <a:pos x="287" y="425"/>
                  </a:cxn>
                  <a:cxn ang="0">
                    <a:pos x="359" y="431"/>
                  </a:cxn>
                  <a:cxn ang="0">
                    <a:pos x="430" y="425"/>
                  </a:cxn>
                  <a:cxn ang="0">
                    <a:pos x="496" y="413"/>
                  </a:cxn>
                  <a:cxn ang="0">
                    <a:pos x="562" y="395"/>
                  </a:cxn>
                  <a:cxn ang="0">
                    <a:pos x="610" y="371"/>
                  </a:cxn>
                  <a:cxn ang="0">
                    <a:pos x="657" y="335"/>
                  </a:cxn>
                  <a:cxn ang="0">
                    <a:pos x="687" y="299"/>
                  </a:cxn>
                  <a:cxn ang="0">
                    <a:pos x="711" y="257"/>
                  </a:cxn>
                  <a:cxn ang="0">
                    <a:pos x="717" y="216"/>
                  </a:cxn>
                  <a:cxn ang="0">
                    <a:pos x="717" y="204"/>
                  </a:cxn>
                  <a:cxn ang="0">
                    <a:pos x="711" y="192"/>
                  </a:cxn>
                  <a:cxn ang="0">
                    <a:pos x="687" y="198"/>
                  </a:cxn>
                  <a:cxn ang="0">
                    <a:pos x="693" y="210"/>
                  </a:cxn>
                  <a:cxn ang="0">
                    <a:pos x="693" y="216"/>
                  </a:cxn>
                  <a:cxn ang="0">
                    <a:pos x="693" y="216"/>
                  </a:cxn>
                </a:cxnLst>
                <a:rect l="0" t="0" r="r" b="b"/>
                <a:pathLst>
                  <a:path w="717" h="431">
                    <a:moveTo>
                      <a:pt x="693" y="216"/>
                    </a:moveTo>
                    <a:lnTo>
                      <a:pt x="687" y="257"/>
                    </a:lnTo>
                    <a:lnTo>
                      <a:pt x="669" y="293"/>
                    </a:lnTo>
                    <a:lnTo>
                      <a:pt x="633" y="329"/>
                    </a:lnTo>
                    <a:lnTo>
                      <a:pt x="598" y="359"/>
                    </a:lnTo>
                    <a:lnTo>
                      <a:pt x="544" y="383"/>
                    </a:lnTo>
                    <a:lnTo>
                      <a:pt x="490" y="401"/>
                    </a:lnTo>
                    <a:lnTo>
                      <a:pt x="424" y="413"/>
                    </a:lnTo>
                    <a:lnTo>
                      <a:pt x="359" y="419"/>
                    </a:lnTo>
                    <a:lnTo>
                      <a:pt x="293" y="413"/>
                    </a:lnTo>
                    <a:lnTo>
                      <a:pt x="227" y="401"/>
                    </a:lnTo>
                    <a:lnTo>
                      <a:pt x="173" y="383"/>
                    </a:lnTo>
                    <a:lnTo>
                      <a:pt x="119" y="359"/>
                    </a:lnTo>
                    <a:lnTo>
                      <a:pt x="84" y="329"/>
                    </a:lnTo>
                    <a:lnTo>
                      <a:pt x="48" y="293"/>
                    </a:lnTo>
                    <a:lnTo>
                      <a:pt x="30" y="257"/>
                    </a:lnTo>
                    <a:lnTo>
                      <a:pt x="24" y="216"/>
                    </a:lnTo>
                    <a:lnTo>
                      <a:pt x="30" y="174"/>
                    </a:lnTo>
                    <a:lnTo>
                      <a:pt x="48" y="138"/>
                    </a:lnTo>
                    <a:lnTo>
                      <a:pt x="84" y="102"/>
                    </a:lnTo>
                    <a:lnTo>
                      <a:pt x="119" y="72"/>
                    </a:lnTo>
                    <a:lnTo>
                      <a:pt x="173" y="48"/>
                    </a:lnTo>
                    <a:lnTo>
                      <a:pt x="227" y="30"/>
                    </a:lnTo>
                    <a:lnTo>
                      <a:pt x="293" y="18"/>
                    </a:lnTo>
                    <a:lnTo>
                      <a:pt x="359" y="12"/>
                    </a:lnTo>
                    <a:lnTo>
                      <a:pt x="418" y="18"/>
                    </a:lnTo>
                    <a:lnTo>
                      <a:pt x="478" y="30"/>
                    </a:lnTo>
                    <a:lnTo>
                      <a:pt x="532" y="48"/>
                    </a:lnTo>
                    <a:lnTo>
                      <a:pt x="580" y="66"/>
                    </a:lnTo>
                    <a:lnTo>
                      <a:pt x="586" y="48"/>
                    </a:lnTo>
                    <a:lnTo>
                      <a:pt x="478" y="12"/>
                    </a:lnTo>
                    <a:lnTo>
                      <a:pt x="418" y="6"/>
                    </a:lnTo>
                    <a:lnTo>
                      <a:pt x="359" y="0"/>
                    </a:lnTo>
                    <a:lnTo>
                      <a:pt x="287" y="6"/>
                    </a:lnTo>
                    <a:lnTo>
                      <a:pt x="221" y="18"/>
                    </a:lnTo>
                    <a:lnTo>
                      <a:pt x="161" y="36"/>
                    </a:lnTo>
                    <a:lnTo>
                      <a:pt x="107" y="66"/>
                    </a:lnTo>
                    <a:lnTo>
                      <a:pt x="60" y="96"/>
                    </a:lnTo>
                    <a:lnTo>
                      <a:pt x="30" y="132"/>
                    </a:lnTo>
                    <a:lnTo>
                      <a:pt x="6" y="174"/>
                    </a:lnTo>
                    <a:lnTo>
                      <a:pt x="0" y="216"/>
                    </a:lnTo>
                    <a:lnTo>
                      <a:pt x="6" y="257"/>
                    </a:lnTo>
                    <a:lnTo>
                      <a:pt x="30" y="299"/>
                    </a:lnTo>
                    <a:lnTo>
                      <a:pt x="60" y="335"/>
                    </a:lnTo>
                    <a:lnTo>
                      <a:pt x="107" y="371"/>
                    </a:lnTo>
                    <a:lnTo>
                      <a:pt x="161" y="395"/>
                    </a:lnTo>
                    <a:lnTo>
                      <a:pt x="221" y="413"/>
                    </a:lnTo>
                    <a:lnTo>
                      <a:pt x="287" y="425"/>
                    </a:lnTo>
                    <a:lnTo>
                      <a:pt x="359" y="431"/>
                    </a:lnTo>
                    <a:lnTo>
                      <a:pt x="430" y="425"/>
                    </a:lnTo>
                    <a:lnTo>
                      <a:pt x="496" y="413"/>
                    </a:lnTo>
                    <a:lnTo>
                      <a:pt x="562" y="395"/>
                    </a:lnTo>
                    <a:lnTo>
                      <a:pt x="610" y="371"/>
                    </a:lnTo>
                    <a:lnTo>
                      <a:pt x="657" y="335"/>
                    </a:lnTo>
                    <a:lnTo>
                      <a:pt x="687" y="299"/>
                    </a:lnTo>
                    <a:lnTo>
                      <a:pt x="711" y="257"/>
                    </a:lnTo>
                    <a:lnTo>
                      <a:pt x="717" y="216"/>
                    </a:lnTo>
                    <a:lnTo>
                      <a:pt x="717" y="204"/>
                    </a:lnTo>
                    <a:lnTo>
                      <a:pt x="711" y="192"/>
                    </a:lnTo>
                    <a:lnTo>
                      <a:pt x="687" y="198"/>
                    </a:lnTo>
                    <a:lnTo>
                      <a:pt x="693" y="210"/>
                    </a:lnTo>
                    <a:lnTo>
                      <a:pt x="693" y="216"/>
                    </a:lnTo>
                    <a:lnTo>
                      <a:pt x="693" y="216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33" name="Freeform 45"/>
              <p:cNvSpPr>
                <a:spLocks/>
              </p:cNvSpPr>
              <p:nvPr/>
            </p:nvSpPr>
            <p:spPr bwMode="hidden">
              <a:xfrm>
                <a:off x="4349" y="3510"/>
                <a:ext cx="909" cy="533"/>
              </a:xfrm>
              <a:custGeom>
                <a:avLst/>
                <a:gdLst/>
                <a:ahLst/>
                <a:cxnLst>
                  <a:cxn ang="0">
                    <a:pos x="616" y="0"/>
                  </a:cxn>
                  <a:cxn ang="0">
                    <a:pos x="616" y="18"/>
                  </a:cxn>
                  <a:cxn ang="0">
                    <a:pos x="724" y="60"/>
                  </a:cxn>
                  <a:cxn ang="0">
                    <a:pos x="765" y="84"/>
                  </a:cxn>
                  <a:cxn ang="0">
                    <a:pos x="807" y="114"/>
                  </a:cxn>
                  <a:cxn ang="0">
                    <a:pos x="837" y="144"/>
                  </a:cxn>
                  <a:cxn ang="0">
                    <a:pos x="861" y="180"/>
                  </a:cxn>
                  <a:cxn ang="0">
                    <a:pos x="873" y="216"/>
                  </a:cxn>
                  <a:cxn ang="0">
                    <a:pos x="879" y="258"/>
                  </a:cxn>
                  <a:cxn ang="0">
                    <a:pos x="873" y="311"/>
                  </a:cxn>
                  <a:cxn ang="0">
                    <a:pos x="843" y="359"/>
                  </a:cxn>
                  <a:cxn ang="0">
                    <a:pos x="807" y="401"/>
                  </a:cxn>
                  <a:cxn ang="0">
                    <a:pos x="753" y="443"/>
                  </a:cxn>
                  <a:cxn ang="0">
                    <a:pos x="694" y="473"/>
                  </a:cxn>
                  <a:cxn ang="0">
                    <a:pos x="622" y="497"/>
                  </a:cxn>
                  <a:cxn ang="0">
                    <a:pos x="538" y="509"/>
                  </a:cxn>
                  <a:cxn ang="0">
                    <a:pos x="455" y="515"/>
                  </a:cxn>
                  <a:cxn ang="0">
                    <a:pos x="371" y="509"/>
                  </a:cxn>
                  <a:cxn ang="0">
                    <a:pos x="287" y="497"/>
                  </a:cxn>
                  <a:cxn ang="0">
                    <a:pos x="215" y="473"/>
                  </a:cxn>
                  <a:cxn ang="0">
                    <a:pos x="156" y="443"/>
                  </a:cxn>
                  <a:cxn ang="0">
                    <a:pos x="102" y="401"/>
                  </a:cxn>
                  <a:cxn ang="0">
                    <a:pos x="66" y="359"/>
                  </a:cxn>
                  <a:cxn ang="0">
                    <a:pos x="36" y="311"/>
                  </a:cxn>
                  <a:cxn ang="0">
                    <a:pos x="30" y="258"/>
                  </a:cxn>
                  <a:cxn ang="0">
                    <a:pos x="36" y="222"/>
                  </a:cxn>
                  <a:cxn ang="0">
                    <a:pos x="48" y="186"/>
                  </a:cxn>
                  <a:cxn ang="0">
                    <a:pos x="66" y="156"/>
                  </a:cxn>
                  <a:cxn ang="0">
                    <a:pos x="90" y="126"/>
                  </a:cxn>
                  <a:cxn ang="0">
                    <a:pos x="66" y="114"/>
                  </a:cxn>
                  <a:cxn ang="0">
                    <a:pos x="36" y="144"/>
                  </a:cxn>
                  <a:cxn ang="0">
                    <a:pos x="18" y="180"/>
                  </a:cxn>
                  <a:cxn ang="0">
                    <a:pos x="6" y="216"/>
                  </a:cxn>
                  <a:cxn ang="0">
                    <a:pos x="0" y="258"/>
                  </a:cxn>
                  <a:cxn ang="0">
                    <a:pos x="12" y="311"/>
                  </a:cxn>
                  <a:cxn ang="0">
                    <a:pos x="36" y="365"/>
                  </a:cxn>
                  <a:cxn ang="0">
                    <a:pos x="78" y="413"/>
                  </a:cxn>
                  <a:cxn ang="0">
                    <a:pos x="132" y="449"/>
                  </a:cxn>
                  <a:cxn ang="0">
                    <a:pos x="203" y="485"/>
                  </a:cxn>
                  <a:cxn ang="0">
                    <a:pos x="275" y="509"/>
                  </a:cxn>
                  <a:cxn ang="0">
                    <a:pos x="365" y="527"/>
                  </a:cxn>
                  <a:cxn ang="0">
                    <a:pos x="455" y="533"/>
                  </a:cxn>
                  <a:cxn ang="0">
                    <a:pos x="544" y="527"/>
                  </a:cxn>
                  <a:cxn ang="0">
                    <a:pos x="634" y="509"/>
                  </a:cxn>
                  <a:cxn ang="0">
                    <a:pos x="712" y="485"/>
                  </a:cxn>
                  <a:cxn ang="0">
                    <a:pos x="777" y="449"/>
                  </a:cxn>
                  <a:cxn ang="0">
                    <a:pos x="831" y="413"/>
                  </a:cxn>
                  <a:cxn ang="0">
                    <a:pos x="873" y="365"/>
                  </a:cxn>
                  <a:cxn ang="0">
                    <a:pos x="897" y="311"/>
                  </a:cxn>
                  <a:cxn ang="0">
                    <a:pos x="909" y="258"/>
                  </a:cxn>
                  <a:cxn ang="0">
                    <a:pos x="903" y="216"/>
                  </a:cxn>
                  <a:cxn ang="0">
                    <a:pos x="885" y="174"/>
                  </a:cxn>
                  <a:cxn ang="0">
                    <a:pos x="861" y="132"/>
                  </a:cxn>
                  <a:cxn ang="0">
                    <a:pos x="825" y="102"/>
                  </a:cxn>
                  <a:cxn ang="0">
                    <a:pos x="783" y="66"/>
                  </a:cxn>
                  <a:cxn ang="0">
                    <a:pos x="735" y="42"/>
                  </a:cxn>
                  <a:cxn ang="0">
                    <a:pos x="616" y="0"/>
                  </a:cxn>
                  <a:cxn ang="0">
                    <a:pos x="616" y="0"/>
                  </a:cxn>
                </a:cxnLst>
                <a:rect l="0" t="0" r="r" b="b"/>
                <a:pathLst>
                  <a:path w="909" h="533">
                    <a:moveTo>
                      <a:pt x="616" y="0"/>
                    </a:moveTo>
                    <a:lnTo>
                      <a:pt x="616" y="18"/>
                    </a:lnTo>
                    <a:lnTo>
                      <a:pt x="724" y="60"/>
                    </a:lnTo>
                    <a:lnTo>
                      <a:pt x="765" y="84"/>
                    </a:lnTo>
                    <a:lnTo>
                      <a:pt x="807" y="114"/>
                    </a:lnTo>
                    <a:lnTo>
                      <a:pt x="837" y="144"/>
                    </a:lnTo>
                    <a:lnTo>
                      <a:pt x="861" y="180"/>
                    </a:lnTo>
                    <a:lnTo>
                      <a:pt x="873" y="216"/>
                    </a:lnTo>
                    <a:lnTo>
                      <a:pt x="879" y="258"/>
                    </a:lnTo>
                    <a:lnTo>
                      <a:pt x="873" y="311"/>
                    </a:lnTo>
                    <a:lnTo>
                      <a:pt x="843" y="359"/>
                    </a:lnTo>
                    <a:lnTo>
                      <a:pt x="807" y="401"/>
                    </a:lnTo>
                    <a:lnTo>
                      <a:pt x="753" y="443"/>
                    </a:lnTo>
                    <a:lnTo>
                      <a:pt x="694" y="473"/>
                    </a:lnTo>
                    <a:lnTo>
                      <a:pt x="622" y="497"/>
                    </a:lnTo>
                    <a:lnTo>
                      <a:pt x="538" y="509"/>
                    </a:lnTo>
                    <a:lnTo>
                      <a:pt x="455" y="515"/>
                    </a:lnTo>
                    <a:lnTo>
                      <a:pt x="371" y="509"/>
                    </a:lnTo>
                    <a:lnTo>
                      <a:pt x="287" y="497"/>
                    </a:lnTo>
                    <a:lnTo>
                      <a:pt x="215" y="473"/>
                    </a:lnTo>
                    <a:lnTo>
                      <a:pt x="156" y="443"/>
                    </a:lnTo>
                    <a:lnTo>
                      <a:pt x="102" y="401"/>
                    </a:lnTo>
                    <a:lnTo>
                      <a:pt x="66" y="359"/>
                    </a:lnTo>
                    <a:lnTo>
                      <a:pt x="36" y="311"/>
                    </a:lnTo>
                    <a:lnTo>
                      <a:pt x="30" y="258"/>
                    </a:lnTo>
                    <a:lnTo>
                      <a:pt x="36" y="222"/>
                    </a:lnTo>
                    <a:lnTo>
                      <a:pt x="48" y="186"/>
                    </a:lnTo>
                    <a:lnTo>
                      <a:pt x="66" y="156"/>
                    </a:lnTo>
                    <a:lnTo>
                      <a:pt x="90" y="126"/>
                    </a:lnTo>
                    <a:lnTo>
                      <a:pt x="66" y="114"/>
                    </a:lnTo>
                    <a:lnTo>
                      <a:pt x="36" y="144"/>
                    </a:lnTo>
                    <a:lnTo>
                      <a:pt x="18" y="180"/>
                    </a:lnTo>
                    <a:lnTo>
                      <a:pt x="6" y="216"/>
                    </a:lnTo>
                    <a:lnTo>
                      <a:pt x="0" y="258"/>
                    </a:lnTo>
                    <a:lnTo>
                      <a:pt x="12" y="311"/>
                    </a:lnTo>
                    <a:lnTo>
                      <a:pt x="36" y="365"/>
                    </a:lnTo>
                    <a:lnTo>
                      <a:pt x="78" y="413"/>
                    </a:lnTo>
                    <a:lnTo>
                      <a:pt x="132" y="449"/>
                    </a:lnTo>
                    <a:lnTo>
                      <a:pt x="203" y="485"/>
                    </a:lnTo>
                    <a:lnTo>
                      <a:pt x="275" y="509"/>
                    </a:lnTo>
                    <a:lnTo>
                      <a:pt x="365" y="527"/>
                    </a:lnTo>
                    <a:lnTo>
                      <a:pt x="455" y="533"/>
                    </a:lnTo>
                    <a:lnTo>
                      <a:pt x="544" y="527"/>
                    </a:lnTo>
                    <a:lnTo>
                      <a:pt x="634" y="509"/>
                    </a:lnTo>
                    <a:lnTo>
                      <a:pt x="712" y="485"/>
                    </a:lnTo>
                    <a:lnTo>
                      <a:pt x="777" y="449"/>
                    </a:lnTo>
                    <a:lnTo>
                      <a:pt x="831" y="413"/>
                    </a:lnTo>
                    <a:lnTo>
                      <a:pt x="873" y="365"/>
                    </a:lnTo>
                    <a:lnTo>
                      <a:pt x="897" y="311"/>
                    </a:lnTo>
                    <a:lnTo>
                      <a:pt x="909" y="258"/>
                    </a:lnTo>
                    <a:lnTo>
                      <a:pt x="903" y="216"/>
                    </a:lnTo>
                    <a:lnTo>
                      <a:pt x="885" y="174"/>
                    </a:lnTo>
                    <a:lnTo>
                      <a:pt x="861" y="132"/>
                    </a:lnTo>
                    <a:lnTo>
                      <a:pt x="825" y="102"/>
                    </a:lnTo>
                    <a:lnTo>
                      <a:pt x="783" y="66"/>
                    </a:lnTo>
                    <a:lnTo>
                      <a:pt x="735" y="42"/>
                    </a:lnTo>
                    <a:lnTo>
                      <a:pt x="616" y="0"/>
                    </a:lnTo>
                    <a:lnTo>
                      <a:pt x="616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2">
                      <a:gamma/>
                      <a:tint val="96863"/>
                      <a:invGamma/>
                    </a:schemeClr>
                  </a:gs>
                  <a:gs pos="100000">
                    <a:schemeClr val="accent2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34" name="Freeform 46"/>
              <p:cNvSpPr>
                <a:spLocks/>
              </p:cNvSpPr>
              <p:nvPr/>
            </p:nvSpPr>
            <p:spPr bwMode="hidden">
              <a:xfrm>
                <a:off x="4564" y="3492"/>
                <a:ext cx="365" cy="66"/>
              </a:xfrm>
              <a:custGeom>
                <a:avLst/>
                <a:gdLst/>
                <a:ahLst/>
                <a:cxnLst>
                  <a:cxn ang="0">
                    <a:pos x="240" y="18"/>
                  </a:cxn>
                  <a:cxn ang="0">
                    <a:pos x="299" y="24"/>
                  </a:cxn>
                  <a:cxn ang="0">
                    <a:pos x="359" y="30"/>
                  </a:cxn>
                  <a:cxn ang="0">
                    <a:pos x="365" y="12"/>
                  </a:cxn>
                  <a:cxn ang="0">
                    <a:pos x="305" y="6"/>
                  </a:cxn>
                  <a:cxn ang="0">
                    <a:pos x="240" y="0"/>
                  </a:cxn>
                  <a:cxn ang="0">
                    <a:pos x="174" y="6"/>
                  </a:cxn>
                  <a:cxn ang="0">
                    <a:pos x="114" y="12"/>
                  </a:cxn>
                  <a:cxn ang="0">
                    <a:pos x="0" y="42"/>
                  </a:cxn>
                  <a:cxn ang="0">
                    <a:pos x="0" y="66"/>
                  </a:cxn>
                  <a:cxn ang="0">
                    <a:pos x="54" y="48"/>
                  </a:cxn>
                  <a:cxn ang="0">
                    <a:pos x="114" y="30"/>
                  </a:cxn>
                  <a:cxn ang="0">
                    <a:pos x="174" y="24"/>
                  </a:cxn>
                  <a:cxn ang="0">
                    <a:pos x="240" y="18"/>
                  </a:cxn>
                  <a:cxn ang="0">
                    <a:pos x="240" y="18"/>
                  </a:cxn>
                </a:cxnLst>
                <a:rect l="0" t="0" r="r" b="b"/>
                <a:pathLst>
                  <a:path w="365" h="66">
                    <a:moveTo>
                      <a:pt x="240" y="18"/>
                    </a:moveTo>
                    <a:lnTo>
                      <a:pt x="299" y="24"/>
                    </a:lnTo>
                    <a:lnTo>
                      <a:pt x="359" y="30"/>
                    </a:lnTo>
                    <a:lnTo>
                      <a:pt x="365" y="12"/>
                    </a:lnTo>
                    <a:lnTo>
                      <a:pt x="305" y="6"/>
                    </a:lnTo>
                    <a:lnTo>
                      <a:pt x="240" y="0"/>
                    </a:lnTo>
                    <a:lnTo>
                      <a:pt x="174" y="6"/>
                    </a:lnTo>
                    <a:lnTo>
                      <a:pt x="114" y="12"/>
                    </a:lnTo>
                    <a:lnTo>
                      <a:pt x="0" y="42"/>
                    </a:lnTo>
                    <a:lnTo>
                      <a:pt x="0" y="66"/>
                    </a:lnTo>
                    <a:lnTo>
                      <a:pt x="54" y="48"/>
                    </a:lnTo>
                    <a:lnTo>
                      <a:pt x="114" y="30"/>
                    </a:lnTo>
                    <a:lnTo>
                      <a:pt x="174" y="24"/>
                    </a:lnTo>
                    <a:lnTo>
                      <a:pt x="240" y="18"/>
                    </a:lnTo>
                    <a:lnTo>
                      <a:pt x="240" y="18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2">
                      <a:gamma/>
                      <a:tint val="96863"/>
                      <a:invGamma/>
                    </a:schemeClr>
                  </a:gs>
                  <a:gs pos="100000">
                    <a:schemeClr val="accent2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35" name="Freeform 47"/>
              <p:cNvSpPr>
                <a:spLocks/>
              </p:cNvSpPr>
              <p:nvPr/>
            </p:nvSpPr>
            <p:spPr bwMode="hidden">
              <a:xfrm>
                <a:off x="4463" y="3558"/>
                <a:ext cx="66" cy="48"/>
              </a:xfrm>
              <a:custGeom>
                <a:avLst/>
                <a:gdLst/>
                <a:ahLst/>
                <a:cxnLst>
                  <a:cxn ang="0">
                    <a:pos x="66" y="18"/>
                  </a:cxn>
                  <a:cxn ang="0">
                    <a:pos x="48" y="0"/>
                  </a:cxn>
                  <a:cxn ang="0">
                    <a:pos x="24" y="12"/>
                  </a:cxn>
                  <a:cxn ang="0">
                    <a:pos x="0" y="30"/>
                  </a:cxn>
                  <a:cxn ang="0">
                    <a:pos x="12" y="48"/>
                  </a:cxn>
                  <a:cxn ang="0">
                    <a:pos x="42" y="30"/>
                  </a:cxn>
                  <a:cxn ang="0">
                    <a:pos x="66" y="18"/>
                  </a:cxn>
                  <a:cxn ang="0">
                    <a:pos x="66" y="18"/>
                  </a:cxn>
                </a:cxnLst>
                <a:rect l="0" t="0" r="r" b="b"/>
                <a:pathLst>
                  <a:path w="66" h="48">
                    <a:moveTo>
                      <a:pt x="66" y="18"/>
                    </a:moveTo>
                    <a:lnTo>
                      <a:pt x="48" y="0"/>
                    </a:lnTo>
                    <a:lnTo>
                      <a:pt x="24" y="12"/>
                    </a:lnTo>
                    <a:lnTo>
                      <a:pt x="0" y="30"/>
                    </a:lnTo>
                    <a:lnTo>
                      <a:pt x="12" y="48"/>
                    </a:lnTo>
                    <a:lnTo>
                      <a:pt x="42" y="30"/>
                    </a:lnTo>
                    <a:lnTo>
                      <a:pt x="66" y="18"/>
                    </a:lnTo>
                    <a:lnTo>
                      <a:pt x="66" y="18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2">
                      <a:gamma/>
                      <a:tint val="96863"/>
                      <a:invGamma/>
                    </a:schemeClr>
                  </a:gs>
                  <a:gs pos="100000">
                    <a:schemeClr val="accent2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36" name="Oval 48"/>
              <p:cNvSpPr>
                <a:spLocks noChangeArrowheads="1"/>
              </p:cNvSpPr>
              <p:nvPr/>
            </p:nvSpPr>
            <p:spPr bwMode="hidden">
              <a:xfrm>
                <a:off x="4546" y="3608"/>
                <a:ext cx="518" cy="319"/>
              </a:xfrm>
              <a:prstGeom prst="ellipse">
                <a:avLst/>
              </a:prstGeom>
              <a:gradFill rotWithShape="0">
                <a:gsLst>
                  <a:gs pos="0">
                    <a:schemeClr val="accent2">
                      <a:gamma/>
                      <a:shade val="94118"/>
                      <a:invGamma/>
                    </a:schemeClr>
                  </a:gs>
                  <a:gs pos="100000">
                    <a:schemeClr val="accent2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37" name="Oval 49"/>
              <p:cNvSpPr>
                <a:spLocks noChangeArrowheads="1"/>
              </p:cNvSpPr>
              <p:nvPr/>
            </p:nvSpPr>
            <p:spPr bwMode="hidden">
              <a:xfrm>
                <a:off x="4578" y="3630"/>
                <a:ext cx="446" cy="271"/>
              </a:xfrm>
              <a:prstGeom prst="ellipse">
                <a:avLst/>
              </a:prstGeom>
              <a:gradFill rotWithShape="0">
                <a:gsLst>
                  <a:gs pos="0">
                    <a:schemeClr val="accent2">
                      <a:gamma/>
                      <a:tint val="96863"/>
                      <a:invGamma/>
                    </a:schemeClr>
                  </a:gs>
                  <a:gs pos="100000">
                    <a:schemeClr val="accent2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38" name="Oval 50"/>
              <p:cNvSpPr>
                <a:spLocks noChangeArrowheads="1"/>
              </p:cNvSpPr>
              <p:nvPr/>
            </p:nvSpPr>
            <p:spPr bwMode="hidden">
              <a:xfrm>
                <a:off x="4610" y="3650"/>
                <a:ext cx="386" cy="233"/>
              </a:xfrm>
              <a:prstGeom prst="ellipse">
                <a:avLst/>
              </a:prstGeom>
              <a:gradFill rotWithShape="0">
                <a:gsLst>
                  <a:gs pos="0">
                    <a:schemeClr val="accent2"/>
                  </a:gs>
                  <a:gs pos="100000">
                    <a:schemeClr val="accent2">
                      <a:gamma/>
                      <a:shade val="94118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39" name="Oval 51"/>
              <p:cNvSpPr>
                <a:spLocks noChangeArrowheads="1"/>
              </p:cNvSpPr>
              <p:nvPr/>
            </p:nvSpPr>
            <p:spPr bwMode="hidden">
              <a:xfrm>
                <a:off x="4654" y="3678"/>
                <a:ext cx="298" cy="177"/>
              </a:xfrm>
              <a:prstGeom prst="ellipse">
                <a:avLst/>
              </a:prstGeom>
              <a:gradFill rotWithShape="0">
                <a:gsLst>
                  <a:gs pos="0">
                    <a:schemeClr val="accent2">
                      <a:gamma/>
                      <a:shade val="94118"/>
                      <a:invGamma/>
                    </a:schemeClr>
                  </a:gs>
                  <a:gs pos="100000">
                    <a:schemeClr val="accent2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40" name="Oval 52"/>
              <p:cNvSpPr>
                <a:spLocks noChangeArrowheads="1"/>
              </p:cNvSpPr>
              <p:nvPr/>
            </p:nvSpPr>
            <p:spPr bwMode="hidden">
              <a:xfrm>
                <a:off x="4690" y="3698"/>
                <a:ext cx="222" cy="139"/>
              </a:xfrm>
              <a:prstGeom prst="ellipse">
                <a:avLst/>
              </a:prstGeom>
              <a:gradFill rotWithShape="0">
                <a:gsLst>
                  <a:gs pos="0">
                    <a:schemeClr val="accent2"/>
                  </a:gs>
                  <a:gs pos="100000">
                    <a:schemeClr val="accent2">
                      <a:gamma/>
                      <a:shade val="94118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41" name="Oval 53"/>
              <p:cNvSpPr>
                <a:spLocks noChangeArrowheads="1"/>
              </p:cNvSpPr>
              <p:nvPr/>
            </p:nvSpPr>
            <p:spPr bwMode="hidden">
              <a:xfrm>
                <a:off x="4738" y="3728"/>
                <a:ext cx="126" cy="81"/>
              </a:xfrm>
              <a:prstGeom prst="ellipse">
                <a:avLst/>
              </a:prstGeom>
              <a:gradFill rotWithShape="0">
                <a:gsLst>
                  <a:gs pos="0">
                    <a:schemeClr val="accent2">
                      <a:gamma/>
                      <a:shade val="96863"/>
                      <a:invGamma/>
                    </a:schemeClr>
                  </a:gs>
                  <a:gs pos="100000">
                    <a:schemeClr val="accent2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7942" name="Group 54"/>
            <p:cNvGrpSpPr>
              <a:grpSpLocks/>
            </p:cNvGrpSpPr>
            <p:nvPr userDrawn="1"/>
          </p:nvGrpSpPr>
          <p:grpSpPr bwMode="auto">
            <a:xfrm>
              <a:off x="5280" y="3024"/>
              <a:ext cx="425" cy="258"/>
              <a:chOff x="5280" y="3024"/>
              <a:chExt cx="425" cy="258"/>
            </a:xfrm>
          </p:grpSpPr>
          <p:sp>
            <p:nvSpPr>
              <p:cNvPr id="37943" name="Freeform 55"/>
              <p:cNvSpPr>
                <a:spLocks/>
              </p:cNvSpPr>
              <p:nvPr/>
            </p:nvSpPr>
            <p:spPr bwMode="hidden">
              <a:xfrm>
                <a:off x="5280" y="3186"/>
                <a:ext cx="383" cy="96"/>
              </a:xfrm>
              <a:custGeom>
                <a:avLst/>
                <a:gdLst/>
                <a:ahLst/>
                <a:cxnLst>
                  <a:cxn ang="0">
                    <a:pos x="209" y="96"/>
                  </a:cxn>
                  <a:cxn ang="0">
                    <a:pos x="143" y="90"/>
                  </a:cxn>
                  <a:cxn ang="0">
                    <a:pos x="83" y="66"/>
                  </a:cxn>
                  <a:cxn ang="0">
                    <a:pos x="35" y="36"/>
                  </a:cxn>
                  <a:cxn ang="0">
                    <a:pos x="6" y="0"/>
                  </a:cxn>
                  <a:cxn ang="0">
                    <a:pos x="0" y="6"/>
                  </a:cxn>
                  <a:cxn ang="0">
                    <a:pos x="29" y="42"/>
                  </a:cxn>
                  <a:cxn ang="0">
                    <a:pos x="77" y="72"/>
                  </a:cxn>
                  <a:cxn ang="0">
                    <a:pos x="137" y="90"/>
                  </a:cxn>
                  <a:cxn ang="0">
                    <a:pos x="209" y="96"/>
                  </a:cxn>
                  <a:cxn ang="0">
                    <a:pos x="263" y="90"/>
                  </a:cxn>
                  <a:cxn ang="0">
                    <a:pos x="311" y="84"/>
                  </a:cxn>
                  <a:cxn ang="0">
                    <a:pos x="352" y="66"/>
                  </a:cxn>
                  <a:cxn ang="0">
                    <a:pos x="382" y="42"/>
                  </a:cxn>
                  <a:cxn ang="0">
                    <a:pos x="376" y="42"/>
                  </a:cxn>
                  <a:cxn ang="0">
                    <a:pos x="346" y="66"/>
                  </a:cxn>
                  <a:cxn ang="0">
                    <a:pos x="305" y="78"/>
                  </a:cxn>
                  <a:cxn ang="0">
                    <a:pos x="263" y="90"/>
                  </a:cxn>
                  <a:cxn ang="0">
                    <a:pos x="209" y="96"/>
                  </a:cxn>
                  <a:cxn ang="0">
                    <a:pos x="209" y="96"/>
                  </a:cxn>
                </a:cxnLst>
                <a:rect l="0" t="0" r="r" b="b"/>
                <a:pathLst>
                  <a:path w="382" h="96">
                    <a:moveTo>
                      <a:pt x="209" y="96"/>
                    </a:moveTo>
                    <a:lnTo>
                      <a:pt x="143" y="90"/>
                    </a:lnTo>
                    <a:lnTo>
                      <a:pt x="83" y="66"/>
                    </a:lnTo>
                    <a:lnTo>
                      <a:pt x="35" y="36"/>
                    </a:lnTo>
                    <a:lnTo>
                      <a:pt x="6" y="0"/>
                    </a:lnTo>
                    <a:lnTo>
                      <a:pt x="0" y="6"/>
                    </a:lnTo>
                    <a:lnTo>
                      <a:pt x="29" y="42"/>
                    </a:lnTo>
                    <a:lnTo>
                      <a:pt x="77" y="72"/>
                    </a:lnTo>
                    <a:lnTo>
                      <a:pt x="137" y="90"/>
                    </a:lnTo>
                    <a:lnTo>
                      <a:pt x="209" y="96"/>
                    </a:lnTo>
                    <a:lnTo>
                      <a:pt x="263" y="90"/>
                    </a:lnTo>
                    <a:lnTo>
                      <a:pt x="311" y="84"/>
                    </a:lnTo>
                    <a:lnTo>
                      <a:pt x="352" y="66"/>
                    </a:lnTo>
                    <a:lnTo>
                      <a:pt x="382" y="42"/>
                    </a:lnTo>
                    <a:lnTo>
                      <a:pt x="376" y="42"/>
                    </a:lnTo>
                    <a:lnTo>
                      <a:pt x="346" y="66"/>
                    </a:lnTo>
                    <a:lnTo>
                      <a:pt x="305" y="78"/>
                    </a:lnTo>
                    <a:lnTo>
                      <a:pt x="263" y="90"/>
                    </a:lnTo>
                    <a:lnTo>
                      <a:pt x="209" y="96"/>
                    </a:lnTo>
                    <a:lnTo>
                      <a:pt x="209" y="96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2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44" name="Freeform 56"/>
              <p:cNvSpPr>
                <a:spLocks/>
              </p:cNvSpPr>
              <p:nvPr/>
            </p:nvSpPr>
            <p:spPr bwMode="hidden">
              <a:xfrm>
                <a:off x="5315" y="3024"/>
                <a:ext cx="258" cy="54"/>
              </a:xfrm>
              <a:custGeom>
                <a:avLst/>
                <a:gdLst/>
                <a:ahLst/>
                <a:cxnLst>
                  <a:cxn ang="0">
                    <a:pos x="174" y="0"/>
                  </a:cxn>
                  <a:cxn ang="0">
                    <a:pos x="216" y="6"/>
                  </a:cxn>
                  <a:cxn ang="0">
                    <a:pos x="258" y="12"/>
                  </a:cxn>
                  <a:cxn ang="0">
                    <a:pos x="252" y="6"/>
                  </a:cxn>
                  <a:cxn ang="0">
                    <a:pos x="216" y="0"/>
                  </a:cxn>
                  <a:cxn ang="0">
                    <a:pos x="174" y="0"/>
                  </a:cxn>
                  <a:cxn ang="0">
                    <a:pos x="120" y="6"/>
                  </a:cxn>
                  <a:cxn ang="0">
                    <a:pos x="78" y="12"/>
                  </a:cxn>
                  <a:cxn ang="0">
                    <a:pos x="36" y="30"/>
                  </a:cxn>
                  <a:cxn ang="0">
                    <a:pos x="0" y="48"/>
                  </a:cxn>
                  <a:cxn ang="0">
                    <a:pos x="6" y="54"/>
                  </a:cxn>
                  <a:cxn ang="0">
                    <a:pos x="36" y="36"/>
                  </a:cxn>
                  <a:cxn ang="0">
                    <a:pos x="78" y="18"/>
                  </a:cxn>
                  <a:cxn ang="0">
                    <a:pos x="120" y="6"/>
                  </a:cxn>
                  <a:cxn ang="0">
                    <a:pos x="174" y="0"/>
                  </a:cxn>
                  <a:cxn ang="0">
                    <a:pos x="174" y="0"/>
                  </a:cxn>
                </a:cxnLst>
                <a:rect l="0" t="0" r="r" b="b"/>
                <a:pathLst>
                  <a:path w="258" h="54">
                    <a:moveTo>
                      <a:pt x="174" y="0"/>
                    </a:moveTo>
                    <a:lnTo>
                      <a:pt x="216" y="6"/>
                    </a:lnTo>
                    <a:lnTo>
                      <a:pt x="258" y="12"/>
                    </a:lnTo>
                    <a:lnTo>
                      <a:pt x="252" y="6"/>
                    </a:lnTo>
                    <a:lnTo>
                      <a:pt x="216" y="0"/>
                    </a:lnTo>
                    <a:lnTo>
                      <a:pt x="174" y="0"/>
                    </a:lnTo>
                    <a:lnTo>
                      <a:pt x="120" y="6"/>
                    </a:lnTo>
                    <a:lnTo>
                      <a:pt x="78" y="12"/>
                    </a:lnTo>
                    <a:lnTo>
                      <a:pt x="36" y="30"/>
                    </a:lnTo>
                    <a:lnTo>
                      <a:pt x="0" y="48"/>
                    </a:lnTo>
                    <a:lnTo>
                      <a:pt x="6" y="54"/>
                    </a:lnTo>
                    <a:lnTo>
                      <a:pt x="36" y="36"/>
                    </a:lnTo>
                    <a:lnTo>
                      <a:pt x="78" y="18"/>
                    </a:lnTo>
                    <a:lnTo>
                      <a:pt x="120" y="6"/>
                    </a:lnTo>
                    <a:lnTo>
                      <a:pt x="174" y="0"/>
                    </a:lnTo>
                    <a:lnTo>
                      <a:pt x="174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2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45" name="Freeform 57"/>
              <p:cNvSpPr>
                <a:spLocks/>
              </p:cNvSpPr>
              <p:nvPr/>
            </p:nvSpPr>
            <p:spPr bwMode="hidden">
              <a:xfrm>
                <a:off x="5645" y="3066"/>
                <a:ext cx="60" cy="156"/>
              </a:xfrm>
              <a:custGeom>
                <a:avLst/>
                <a:gdLst/>
                <a:ahLst/>
                <a:cxnLst>
                  <a:cxn ang="0">
                    <a:pos x="54" y="90"/>
                  </a:cxn>
                  <a:cxn ang="0">
                    <a:pos x="48" y="126"/>
                  </a:cxn>
                  <a:cxn ang="0">
                    <a:pos x="24" y="156"/>
                  </a:cxn>
                  <a:cxn ang="0">
                    <a:pos x="30" y="156"/>
                  </a:cxn>
                  <a:cxn ang="0">
                    <a:pos x="54" y="126"/>
                  </a:cxn>
                  <a:cxn ang="0">
                    <a:pos x="60" y="90"/>
                  </a:cxn>
                  <a:cxn ang="0">
                    <a:pos x="54" y="66"/>
                  </a:cxn>
                  <a:cxn ang="0">
                    <a:pos x="48" y="42"/>
                  </a:cxn>
                  <a:cxn ang="0">
                    <a:pos x="30" y="18"/>
                  </a:cxn>
                  <a:cxn ang="0">
                    <a:pos x="6" y="0"/>
                  </a:cxn>
                  <a:cxn ang="0">
                    <a:pos x="0" y="6"/>
                  </a:cxn>
                  <a:cxn ang="0">
                    <a:pos x="24" y="24"/>
                  </a:cxn>
                  <a:cxn ang="0">
                    <a:pos x="42" y="42"/>
                  </a:cxn>
                  <a:cxn ang="0">
                    <a:pos x="48" y="66"/>
                  </a:cxn>
                  <a:cxn ang="0">
                    <a:pos x="54" y="90"/>
                  </a:cxn>
                  <a:cxn ang="0">
                    <a:pos x="54" y="90"/>
                  </a:cxn>
                </a:cxnLst>
                <a:rect l="0" t="0" r="r" b="b"/>
                <a:pathLst>
                  <a:path w="60" h="156">
                    <a:moveTo>
                      <a:pt x="54" y="90"/>
                    </a:moveTo>
                    <a:lnTo>
                      <a:pt x="48" y="126"/>
                    </a:lnTo>
                    <a:lnTo>
                      <a:pt x="24" y="156"/>
                    </a:lnTo>
                    <a:lnTo>
                      <a:pt x="30" y="156"/>
                    </a:lnTo>
                    <a:lnTo>
                      <a:pt x="54" y="126"/>
                    </a:lnTo>
                    <a:lnTo>
                      <a:pt x="60" y="90"/>
                    </a:lnTo>
                    <a:lnTo>
                      <a:pt x="54" y="66"/>
                    </a:lnTo>
                    <a:lnTo>
                      <a:pt x="48" y="42"/>
                    </a:lnTo>
                    <a:lnTo>
                      <a:pt x="30" y="18"/>
                    </a:lnTo>
                    <a:lnTo>
                      <a:pt x="6" y="0"/>
                    </a:lnTo>
                    <a:lnTo>
                      <a:pt x="0" y="6"/>
                    </a:lnTo>
                    <a:lnTo>
                      <a:pt x="24" y="24"/>
                    </a:lnTo>
                    <a:lnTo>
                      <a:pt x="42" y="42"/>
                    </a:lnTo>
                    <a:lnTo>
                      <a:pt x="48" y="66"/>
                    </a:lnTo>
                    <a:lnTo>
                      <a:pt x="54" y="90"/>
                    </a:lnTo>
                    <a:lnTo>
                      <a:pt x="54" y="9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2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46" name="Freeform 58"/>
              <p:cNvSpPr>
                <a:spLocks/>
              </p:cNvSpPr>
              <p:nvPr/>
            </p:nvSpPr>
            <p:spPr bwMode="hidden">
              <a:xfrm>
                <a:off x="5375" y="3246"/>
                <a:ext cx="192" cy="18"/>
              </a:xfrm>
              <a:custGeom>
                <a:avLst/>
                <a:gdLst/>
                <a:ahLst/>
                <a:cxnLst>
                  <a:cxn ang="0">
                    <a:pos x="114" y="12"/>
                  </a:cxn>
                  <a:cxn ang="0">
                    <a:pos x="72" y="6"/>
                  </a:cxn>
                  <a:cxn ang="0">
                    <a:pos x="30" y="0"/>
                  </a:cxn>
                  <a:cxn ang="0">
                    <a:pos x="0" y="0"/>
                  </a:cxn>
                  <a:cxn ang="0">
                    <a:pos x="54" y="12"/>
                  </a:cxn>
                  <a:cxn ang="0">
                    <a:pos x="114" y="18"/>
                  </a:cxn>
                  <a:cxn ang="0">
                    <a:pos x="156" y="18"/>
                  </a:cxn>
                  <a:cxn ang="0">
                    <a:pos x="192" y="12"/>
                  </a:cxn>
                  <a:cxn ang="0">
                    <a:pos x="186" y="0"/>
                  </a:cxn>
                  <a:cxn ang="0">
                    <a:pos x="150" y="6"/>
                  </a:cxn>
                  <a:cxn ang="0">
                    <a:pos x="114" y="12"/>
                  </a:cxn>
                  <a:cxn ang="0">
                    <a:pos x="114" y="12"/>
                  </a:cxn>
                </a:cxnLst>
                <a:rect l="0" t="0" r="r" b="b"/>
                <a:pathLst>
                  <a:path w="192" h="18">
                    <a:moveTo>
                      <a:pt x="114" y="12"/>
                    </a:moveTo>
                    <a:lnTo>
                      <a:pt x="72" y="6"/>
                    </a:lnTo>
                    <a:lnTo>
                      <a:pt x="30" y="0"/>
                    </a:lnTo>
                    <a:lnTo>
                      <a:pt x="0" y="0"/>
                    </a:lnTo>
                    <a:lnTo>
                      <a:pt x="54" y="12"/>
                    </a:lnTo>
                    <a:lnTo>
                      <a:pt x="114" y="18"/>
                    </a:lnTo>
                    <a:lnTo>
                      <a:pt x="156" y="18"/>
                    </a:lnTo>
                    <a:lnTo>
                      <a:pt x="192" y="12"/>
                    </a:lnTo>
                    <a:lnTo>
                      <a:pt x="186" y="0"/>
                    </a:lnTo>
                    <a:lnTo>
                      <a:pt x="150" y="6"/>
                    </a:lnTo>
                    <a:lnTo>
                      <a:pt x="114" y="12"/>
                    </a:lnTo>
                    <a:lnTo>
                      <a:pt x="114" y="12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2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47" name="Freeform 59"/>
              <p:cNvSpPr>
                <a:spLocks/>
              </p:cNvSpPr>
              <p:nvPr/>
            </p:nvSpPr>
            <p:spPr bwMode="hidden">
              <a:xfrm>
                <a:off x="5304" y="3042"/>
                <a:ext cx="161" cy="186"/>
              </a:xfrm>
              <a:custGeom>
                <a:avLst/>
                <a:gdLst/>
                <a:ahLst/>
                <a:cxnLst>
                  <a:cxn ang="0">
                    <a:pos x="11" y="114"/>
                  </a:cxn>
                  <a:cxn ang="0">
                    <a:pos x="17" y="96"/>
                  </a:cxn>
                  <a:cxn ang="0">
                    <a:pos x="23" y="78"/>
                  </a:cxn>
                  <a:cxn ang="0">
                    <a:pos x="53" y="42"/>
                  </a:cxn>
                  <a:cxn ang="0">
                    <a:pos x="101" y="18"/>
                  </a:cxn>
                  <a:cxn ang="0">
                    <a:pos x="155" y="6"/>
                  </a:cxn>
                  <a:cxn ang="0">
                    <a:pos x="161" y="0"/>
                  </a:cxn>
                  <a:cxn ang="0">
                    <a:pos x="95" y="12"/>
                  </a:cxn>
                  <a:cxn ang="0">
                    <a:pos x="47" y="36"/>
                  </a:cxn>
                  <a:cxn ang="0">
                    <a:pos x="11" y="72"/>
                  </a:cxn>
                  <a:cxn ang="0">
                    <a:pos x="5" y="90"/>
                  </a:cxn>
                  <a:cxn ang="0">
                    <a:pos x="0" y="114"/>
                  </a:cxn>
                  <a:cxn ang="0">
                    <a:pos x="11" y="150"/>
                  </a:cxn>
                  <a:cxn ang="0">
                    <a:pos x="23" y="168"/>
                  </a:cxn>
                  <a:cxn ang="0">
                    <a:pos x="41" y="186"/>
                  </a:cxn>
                  <a:cxn ang="0">
                    <a:pos x="65" y="186"/>
                  </a:cxn>
                  <a:cxn ang="0">
                    <a:pos x="41" y="168"/>
                  </a:cxn>
                  <a:cxn ang="0">
                    <a:pos x="23" y="150"/>
                  </a:cxn>
                  <a:cxn ang="0">
                    <a:pos x="17" y="132"/>
                  </a:cxn>
                  <a:cxn ang="0">
                    <a:pos x="11" y="114"/>
                  </a:cxn>
                  <a:cxn ang="0">
                    <a:pos x="11" y="114"/>
                  </a:cxn>
                </a:cxnLst>
                <a:rect l="0" t="0" r="r" b="b"/>
                <a:pathLst>
                  <a:path w="161" h="186">
                    <a:moveTo>
                      <a:pt x="11" y="114"/>
                    </a:moveTo>
                    <a:lnTo>
                      <a:pt x="17" y="96"/>
                    </a:lnTo>
                    <a:lnTo>
                      <a:pt x="23" y="78"/>
                    </a:lnTo>
                    <a:lnTo>
                      <a:pt x="53" y="42"/>
                    </a:lnTo>
                    <a:lnTo>
                      <a:pt x="101" y="18"/>
                    </a:lnTo>
                    <a:lnTo>
                      <a:pt x="155" y="6"/>
                    </a:lnTo>
                    <a:lnTo>
                      <a:pt x="161" y="0"/>
                    </a:lnTo>
                    <a:lnTo>
                      <a:pt x="95" y="12"/>
                    </a:lnTo>
                    <a:lnTo>
                      <a:pt x="47" y="36"/>
                    </a:lnTo>
                    <a:lnTo>
                      <a:pt x="11" y="72"/>
                    </a:lnTo>
                    <a:lnTo>
                      <a:pt x="5" y="90"/>
                    </a:lnTo>
                    <a:lnTo>
                      <a:pt x="0" y="114"/>
                    </a:lnTo>
                    <a:lnTo>
                      <a:pt x="11" y="150"/>
                    </a:lnTo>
                    <a:lnTo>
                      <a:pt x="23" y="168"/>
                    </a:lnTo>
                    <a:lnTo>
                      <a:pt x="41" y="186"/>
                    </a:lnTo>
                    <a:lnTo>
                      <a:pt x="65" y="186"/>
                    </a:lnTo>
                    <a:lnTo>
                      <a:pt x="41" y="168"/>
                    </a:lnTo>
                    <a:lnTo>
                      <a:pt x="23" y="150"/>
                    </a:lnTo>
                    <a:lnTo>
                      <a:pt x="17" y="132"/>
                    </a:lnTo>
                    <a:lnTo>
                      <a:pt x="11" y="114"/>
                    </a:lnTo>
                    <a:lnTo>
                      <a:pt x="11" y="114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accent2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48" name="Freeform 60"/>
              <p:cNvSpPr>
                <a:spLocks/>
              </p:cNvSpPr>
              <p:nvPr/>
            </p:nvSpPr>
            <p:spPr bwMode="hidden">
              <a:xfrm>
                <a:off x="5489" y="3042"/>
                <a:ext cx="186" cy="210"/>
              </a:xfrm>
              <a:custGeom>
                <a:avLst/>
                <a:gdLst/>
                <a:ahLst/>
                <a:cxnLst>
                  <a:cxn ang="0">
                    <a:pos x="0" y="6"/>
                  </a:cxn>
                  <a:cxn ang="0">
                    <a:pos x="66" y="12"/>
                  </a:cxn>
                  <a:cxn ang="0">
                    <a:pos x="119" y="36"/>
                  </a:cxn>
                  <a:cxn ang="0">
                    <a:pos x="155" y="72"/>
                  </a:cxn>
                  <a:cxn ang="0">
                    <a:pos x="161" y="90"/>
                  </a:cxn>
                  <a:cxn ang="0">
                    <a:pos x="167" y="114"/>
                  </a:cxn>
                  <a:cxn ang="0">
                    <a:pos x="161" y="138"/>
                  </a:cxn>
                  <a:cxn ang="0">
                    <a:pos x="149" y="162"/>
                  </a:cxn>
                  <a:cxn ang="0">
                    <a:pos x="119" y="180"/>
                  </a:cxn>
                  <a:cxn ang="0">
                    <a:pos x="90" y="198"/>
                  </a:cxn>
                  <a:cxn ang="0">
                    <a:pos x="96" y="210"/>
                  </a:cxn>
                  <a:cxn ang="0">
                    <a:pos x="131" y="192"/>
                  </a:cxn>
                  <a:cxn ang="0">
                    <a:pos x="161" y="168"/>
                  </a:cxn>
                  <a:cxn ang="0">
                    <a:pos x="179" y="144"/>
                  </a:cxn>
                  <a:cxn ang="0">
                    <a:pos x="185" y="114"/>
                  </a:cxn>
                  <a:cxn ang="0">
                    <a:pos x="179" y="90"/>
                  </a:cxn>
                  <a:cxn ang="0">
                    <a:pos x="173" y="66"/>
                  </a:cxn>
                  <a:cxn ang="0">
                    <a:pos x="155" y="48"/>
                  </a:cxn>
                  <a:cxn ang="0">
                    <a:pos x="131" y="30"/>
                  </a:cxn>
                  <a:cxn ang="0">
                    <a:pos x="72" y="6"/>
                  </a:cxn>
                  <a:cxn ang="0">
                    <a:pos x="0" y="0"/>
                  </a:cxn>
                  <a:cxn ang="0">
                    <a:pos x="0" y="6"/>
                  </a:cxn>
                  <a:cxn ang="0">
                    <a:pos x="0" y="6"/>
                  </a:cxn>
                  <a:cxn ang="0">
                    <a:pos x="0" y="6"/>
                  </a:cxn>
                </a:cxnLst>
                <a:rect l="0" t="0" r="r" b="b"/>
                <a:pathLst>
                  <a:path w="185" h="210">
                    <a:moveTo>
                      <a:pt x="0" y="6"/>
                    </a:moveTo>
                    <a:lnTo>
                      <a:pt x="66" y="12"/>
                    </a:lnTo>
                    <a:lnTo>
                      <a:pt x="119" y="36"/>
                    </a:lnTo>
                    <a:lnTo>
                      <a:pt x="155" y="72"/>
                    </a:lnTo>
                    <a:lnTo>
                      <a:pt x="161" y="90"/>
                    </a:lnTo>
                    <a:lnTo>
                      <a:pt x="167" y="114"/>
                    </a:lnTo>
                    <a:lnTo>
                      <a:pt x="161" y="138"/>
                    </a:lnTo>
                    <a:lnTo>
                      <a:pt x="149" y="162"/>
                    </a:lnTo>
                    <a:lnTo>
                      <a:pt x="119" y="180"/>
                    </a:lnTo>
                    <a:lnTo>
                      <a:pt x="90" y="198"/>
                    </a:lnTo>
                    <a:lnTo>
                      <a:pt x="96" y="210"/>
                    </a:lnTo>
                    <a:lnTo>
                      <a:pt x="131" y="192"/>
                    </a:lnTo>
                    <a:lnTo>
                      <a:pt x="161" y="168"/>
                    </a:lnTo>
                    <a:lnTo>
                      <a:pt x="179" y="144"/>
                    </a:lnTo>
                    <a:lnTo>
                      <a:pt x="185" y="114"/>
                    </a:lnTo>
                    <a:lnTo>
                      <a:pt x="179" y="90"/>
                    </a:lnTo>
                    <a:lnTo>
                      <a:pt x="173" y="66"/>
                    </a:lnTo>
                    <a:lnTo>
                      <a:pt x="155" y="48"/>
                    </a:lnTo>
                    <a:lnTo>
                      <a:pt x="131" y="30"/>
                    </a:lnTo>
                    <a:lnTo>
                      <a:pt x="72" y="6"/>
                    </a:lnTo>
                    <a:lnTo>
                      <a:pt x="0" y="0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accent2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49" name="Freeform 61"/>
              <p:cNvSpPr>
                <a:spLocks noEditPoints="1"/>
              </p:cNvSpPr>
              <p:nvPr/>
            </p:nvSpPr>
            <p:spPr bwMode="hidden">
              <a:xfrm>
                <a:off x="5345" y="3058"/>
                <a:ext cx="299" cy="186"/>
              </a:xfrm>
              <a:custGeom>
                <a:avLst/>
                <a:gdLst/>
                <a:ahLst/>
                <a:cxnLst>
                  <a:cxn ang="0">
                    <a:pos x="150" y="0"/>
                  </a:cxn>
                  <a:cxn ang="0">
                    <a:pos x="90" y="6"/>
                  </a:cxn>
                  <a:cxn ang="0">
                    <a:pos x="42" y="30"/>
                  </a:cxn>
                  <a:cxn ang="0">
                    <a:pos x="12" y="54"/>
                  </a:cxn>
                  <a:cxn ang="0">
                    <a:pos x="6" y="72"/>
                  </a:cxn>
                  <a:cxn ang="0">
                    <a:pos x="0" y="90"/>
                  </a:cxn>
                  <a:cxn ang="0">
                    <a:pos x="6" y="108"/>
                  </a:cxn>
                  <a:cxn ang="0">
                    <a:pos x="12" y="126"/>
                  </a:cxn>
                  <a:cxn ang="0">
                    <a:pos x="42" y="156"/>
                  </a:cxn>
                  <a:cxn ang="0">
                    <a:pos x="90" y="180"/>
                  </a:cxn>
                  <a:cxn ang="0">
                    <a:pos x="150" y="186"/>
                  </a:cxn>
                  <a:cxn ang="0">
                    <a:pos x="209" y="180"/>
                  </a:cxn>
                  <a:cxn ang="0">
                    <a:pos x="257" y="156"/>
                  </a:cxn>
                  <a:cxn ang="0">
                    <a:pos x="287" y="126"/>
                  </a:cxn>
                  <a:cxn ang="0">
                    <a:pos x="299" y="108"/>
                  </a:cxn>
                  <a:cxn ang="0">
                    <a:pos x="299" y="90"/>
                  </a:cxn>
                  <a:cxn ang="0">
                    <a:pos x="299" y="72"/>
                  </a:cxn>
                  <a:cxn ang="0">
                    <a:pos x="287" y="54"/>
                  </a:cxn>
                  <a:cxn ang="0">
                    <a:pos x="257" y="30"/>
                  </a:cxn>
                  <a:cxn ang="0">
                    <a:pos x="209" y="6"/>
                  </a:cxn>
                  <a:cxn ang="0">
                    <a:pos x="150" y="0"/>
                  </a:cxn>
                  <a:cxn ang="0">
                    <a:pos x="150" y="0"/>
                  </a:cxn>
                  <a:cxn ang="0">
                    <a:pos x="150" y="180"/>
                  </a:cxn>
                  <a:cxn ang="0">
                    <a:pos x="96" y="174"/>
                  </a:cxn>
                  <a:cxn ang="0">
                    <a:pos x="48" y="156"/>
                  </a:cxn>
                  <a:cxn ang="0">
                    <a:pos x="18" y="126"/>
                  </a:cxn>
                  <a:cxn ang="0">
                    <a:pos x="12" y="108"/>
                  </a:cxn>
                  <a:cxn ang="0">
                    <a:pos x="6" y="90"/>
                  </a:cxn>
                  <a:cxn ang="0">
                    <a:pos x="12" y="72"/>
                  </a:cxn>
                  <a:cxn ang="0">
                    <a:pos x="18" y="54"/>
                  </a:cxn>
                  <a:cxn ang="0">
                    <a:pos x="48" y="30"/>
                  </a:cxn>
                  <a:cxn ang="0">
                    <a:pos x="96" y="12"/>
                  </a:cxn>
                  <a:cxn ang="0">
                    <a:pos x="150" y="6"/>
                  </a:cxn>
                  <a:cxn ang="0">
                    <a:pos x="203" y="12"/>
                  </a:cxn>
                  <a:cxn ang="0">
                    <a:pos x="251" y="30"/>
                  </a:cxn>
                  <a:cxn ang="0">
                    <a:pos x="281" y="54"/>
                  </a:cxn>
                  <a:cxn ang="0">
                    <a:pos x="293" y="72"/>
                  </a:cxn>
                  <a:cxn ang="0">
                    <a:pos x="293" y="90"/>
                  </a:cxn>
                  <a:cxn ang="0">
                    <a:pos x="293" y="108"/>
                  </a:cxn>
                  <a:cxn ang="0">
                    <a:pos x="281" y="126"/>
                  </a:cxn>
                  <a:cxn ang="0">
                    <a:pos x="251" y="156"/>
                  </a:cxn>
                  <a:cxn ang="0">
                    <a:pos x="203" y="174"/>
                  </a:cxn>
                  <a:cxn ang="0">
                    <a:pos x="150" y="180"/>
                  </a:cxn>
                  <a:cxn ang="0">
                    <a:pos x="150" y="180"/>
                  </a:cxn>
                </a:cxnLst>
                <a:rect l="0" t="0" r="r" b="b"/>
                <a:pathLst>
                  <a:path w="299" h="186">
                    <a:moveTo>
                      <a:pt x="150" y="0"/>
                    </a:moveTo>
                    <a:lnTo>
                      <a:pt x="90" y="6"/>
                    </a:lnTo>
                    <a:lnTo>
                      <a:pt x="42" y="30"/>
                    </a:lnTo>
                    <a:lnTo>
                      <a:pt x="12" y="54"/>
                    </a:lnTo>
                    <a:lnTo>
                      <a:pt x="6" y="72"/>
                    </a:lnTo>
                    <a:lnTo>
                      <a:pt x="0" y="90"/>
                    </a:lnTo>
                    <a:lnTo>
                      <a:pt x="6" y="108"/>
                    </a:lnTo>
                    <a:lnTo>
                      <a:pt x="12" y="126"/>
                    </a:lnTo>
                    <a:lnTo>
                      <a:pt x="42" y="156"/>
                    </a:lnTo>
                    <a:lnTo>
                      <a:pt x="90" y="180"/>
                    </a:lnTo>
                    <a:lnTo>
                      <a:pt x="150" y="186"/>
                    </a:lnTo>
                    <a:lnTo>
                      <a:pt x="209" y="180"/>
                    </a:lnTo>
                    <a:lnTo>
                      <a:pt x="257" y="156"/>
                    </a:lnTo>
                    <a:lnTo>
                      <a:pt x="287" y="126"/>
                    </a:lnTo>
                    <a:lnTo>
                      <a:pt x="299" y="108"/>
                    </a:lnTo>
                    <a:lnTo>
                      <a:pt x="299" y="90"/>
                    </a:lnTo>
                    <a:lnTo>
                      <a:pt x="299" y="72"/>
                    </a:lnTo>
                    <a:lnTo>
                      <a:pt x="287" y="54"/>
                    </a:lnTo>
                    <a:lnTo>
                      <a:pt x="257" y="30"/>
                    </a:lnTo>
                    <a:lnTo>
                      <a:pt x="209" y="6"/>
                    </a:lnTo>
                    <a:lnTo>
                      <a:pt x="150" y="0"/>
                    </a:lnTo>
                    <a:lnTo>
                      <a:pt x="150" y="0"/>
                    </a:lnTo>
                    <a:close/>
                    <a:moveTo>
                      <a:pt x="150" y="180"/>
                    </a:moveTo>
                    <a:lnTo>
                      <a:pt x="96" y="174"/>
                    </a:lnTo>
                    <a:lnTo>
                      <a:pt x="48" y="156"/>
                    </a:lnTo>
                    <a:lnTo>
                      <a:pt x="18" y="126"/>
                    </a:lnTo>
                    <a:lnTo>
                      <a:pt x="12" y="108"/>
                    </a:lnTo>
                    <a:lnTo>
                      <a:pt x="6" y="90"/>
                    </a:lnTo>
                    <a:lnTo>
                      <a:pt x="12" y="72"/>
                    </a:lnTo>
                    <a:lnTo>
                      <a:pt x="18" y="54"/>
                    </a:lnTo>
                    <a:lnTo>
                      <a:pt x="48" y="30"/>
                    </a:lnTo>
                    <a:lnTo>
                      <a:pt x="96" y="12"/>
                    </a:lnTo>
                    <a:lnTo>
                      <a:pt x="150" y="6"/>
                    </a:lnTo>
                    <a:lnTo>
                      <a:pt x="203" y="12"/>
                    </a:lnTo>
                    <a:lnTo>
                      <a:pt x="251" y="30"/>
                    </a:lnTo>
                    <a:lnTo>
                      <a:pt x="281" y="54"/>
                    </a:lnTo>
                    <a:lnTo>
                      <a:pt x="293" y="72"/>
                    </a:lnTo>
                    <a:lnTo>
                      <a:pt x="293" y="90"/>
                    </a:lnTo>
                    <a:lnTo>
                      <a:pt x="293" y="108"/>
                    </a:lnTo>
                    <a:lnTo>
                      <a:pt x="281" y="126"/>
                    </a:lnTo>
                    <a:lnTo>
                      <a:pt x="251" y="156"/>
                    </a:lnTo>
                    <a:lnTo>
                      <a:pt x="203" y="174"/>
                    </a:lnTo>
                    <a:lnTo>
                      <a:pt x="150" y="180"/>
                    </a:lnTo>
                    <a:lnTo>
                      <a:pt x="150" y="18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2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37950" name="Group 62"/>
              <p:cNvGrpSpPr>
                <a:grpSpLocks/>
              </p:cNvGrpSpPr>
              <p:nvPr/>
            </p:nvGrpSpPr>
            <p:grpSpPr bwMode="auto">
              <a:xfrm>
                <a:off x="5381" y="3085"/>
                <a:ext cx="227" cy="132"/>
                <a:chOff x="5381" y="3085"/>
                <a:chExt cx="227" cy="132"/>
              </a:xfrm>
            </p:grpSpPr>
            <p:sp>
              <p:nvSpPr>
                <p:cNvPr id="37951" name="Oval 63"/>
                <p:cNvSpPr>
                  <a:spLocks noChangeArrowheads="1"/>
                </p:cNvSpPr>
                <p:nvPr userDrawn="1"/>
              </p:nvSpPr>
              <p:spPr bwMode="hidden">
                <a:xfrm>
                  <a:off x="5381" y="3085"/>
                  <a:ext cx="227" cy="132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bg1"/>
                    </a:gs>
                    <a:gs pos="100000">
                      <a:schemeClr val="accent2"/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7952" name="Oval 64"/>
                <p:cNvSpPr>
                  <a:spLocks noChangeArrowheads="1"/>
                </p:cNvSpPr>
                <p:nvPr userDrawn="1"/>
              </p:nvSpPr>
              <p:spPr bwMode="hidden">
                <a:xfrm>
                  <a:off x="5403" y="3099"/>
                  <a:ext cx="182" cy="102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accent2"/>
                    </a:gs>
                    <a:gs pos="100000">
                      <a:schemeClr val="bg1"/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7953" name="Oval 65"/>
                <p:cNvSpPr>
                  <a:spLocks noChangeArrowheads="1"/>
                </p:cNvSpPr>
                <p:nvPr userDrawn="1"/>
              </p:nvSpPr>
              <p:spPr bwMode="hidden">
                <a:xfrm>
                  <a:off x="5431" y="3109"/>
                  <a:ext cx="125" cy="82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bg1"/>
                    </a:gs>
                    <a:gs pos="100000">
                      <a:schemeClr val="accent2"/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7954" name="Oval 66"/>
                <p:cNvSpPr>
                  <a:spLocks noChangeArrowheads="1"/>
                </p:cNvSpPr>
                <p:nvPr userDrawn="1"/>
              </p:nvSpPr>
              <p:spPr bwMode="hidden">
                <a:xfrm>
                  <a:off x="5458" y="3125"/>
                  <a:ext cx="73" cy="47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accent2"/>
                    </a:gs>
                    <a:gs pos="100000">
                      <a:schemeClr val="bg1"/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</p:grpSp>
      <p:sp>
        <p:nvSpPr>
          <p:cNvPr id="37955" name="Rectangle 67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7813"/>
            <a:ext cx="8229600" cy="1139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1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37956" name="Rectangle 68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37957" name="Rectangle 69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effectLst>
                  <a:outerShdw blurRad="38100" dist="38100" dir="2700000" algn="tl">
                    <a:srgbClr val="000000"/>
                  </a:outerShdw>
                </a:effectLst>
              </a:defRPr>
            </a:lvl1pPr>
          </a:lstStyle>
          <a:p>
            <a:endParaRPr lang="en-US"/>
          </a:p>
        </p:txBody>
      </p:sp>
      <p:sp>
        <p:nvSpPr>
          <p:cNvPr id="37958" name="Rectangle 70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667000" y="6245225"/>
            <a:ext cx="38100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effectLst>
                  <a:outerShdw blurRad="38100" dist="38100" dir="2700000" algn="tl">
                    <a:srgbClr val="000000"/>
                  </a:outerShdw>
                </a:effectLst>
              </a:defRPr>
            </a:lvl1pPr>
          </a:lstStyle>
          <a:p>
            <a:r>
              <a:rPr lang="en-US"/>
              <a:t>Supercomputing 2008 Education Program</a:t>
            </a:r>
          </a:p>
        </p:txBody>
      </p:sp>
      <p:sp>
        <p:nvSpPr>
          <p:cNvPr id="37959" name="Rectangle 71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effectLst>
                  <a:outerShdw blurRad="38100" dist="38100" dir="2700000" algn="tl">
                    <a:srgbClr val="000000"/>
                  </a:outerShdw>
                </a:effectLst>
              </a:defRPr>
            </a:lvl1pPr>
          </a:lstStyle>
          <a:p>
            <a:fld id="{A7047C8C-165B-4563-AEA6-DF644B170725}" type="slidenum">
              <a:rPr lang="en-US"/>
              <a:pPr/>
              <a:t>‹#›</a:t>
            </a:fld>
            <a:endParaRPr lang="en-US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</p:sldLayoutIdLst>
  <p:timing>
    <p:tnLst>
      <p:par>
        <p:cTn id="1" dur="indefinite" restart="never" nodeType="tmRoot"/>
      </p:par>
    </p:tnLst>
  </p:timing>
  <p:hf hdr="0" dt="0"/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chemeClr val="hlink"/>
        </a:buClr>
        <a:buSzPct val="80000"/>
        <a:buFont typeface="Wingdings" pitchFamily="2" charset="2"/>
        <a:buChar char="Ø"/>
        <a:defRPr sz="3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chemeClr val="tx2"/>
        </a:buClr>
        <a:buSzPct val="50000"/>
        <a:buFont typeface="Wingdings" pitchFamily="2" charset="2"/>
        <a:buChar char="l"/>
        <a:defRPr sz="28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chemeClr val="accent2"/>
        </a:buClr>
        <a:buChar char="•"/>
        <a:defRPr sz="24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50000"/>
        <a:buFont typeface="Wingdings" pitchFamily="2" charset="2"/>
        <a:buChar char="l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Char char="•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Char char="•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Char char="•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Char char="•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Char char="•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vidia.com/multi-core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cmqueue.org/modules.php?name=Content&amp;pa=showpage&amp;pid=532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www.nvidia.com/object/cuda_learn.html" TargetMode="External"/><Relationship Id="rId5" Type="http://schemas.openxmlformats.org/officeDocument/2006/relationships/hyperlink" Target="http://www.nvidia.com/object/cuda_home.html" TargetMode="External"/><Relationship Id="rId4" Type="http://schemas.openxmlformats.org/officeDocument/2006/relationships/hyperlink" Target="http://www.ddj.com/hpc-high-performance-computing/207200659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Supercomputing 2008 Education Program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40F69-6283-417B-9A8C-C0A6E5C4A1BE}" type="slidenum">
              <a:rPr lang="en-US" smtClean="0"/>
              <a:pPr/>
              <a:t>1</a:t>
            </a:fld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753600" cy="723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Supercomputing 2008 Education Program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839DF-165C-4FA1-B33A-BEEB7963928E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854" y="471489"/>
            <a:ext cx="9028946" cy="53197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Supercomputing 2008 Education Program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839DF-165C-4FA1-B33A-BEEB7963928E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195264"/>
            <a:ext cx="9143999" cy="58739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Supercomputing 2008 Education Program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839DF-165C-4FA1-B33A-BEEB7963928E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4546" y="381000"/>
            <a:ext cx="8983254" cy="49768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Supercomputing 2008 Education Program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839DF-165C-4FA1-B33A-BEEB7963928E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9191" y="442913"/>
            <a:ext cx="9094809" cy="4967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Supercomputing 2008 Education Program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839DF-165C-4FA1-B33A-BEEB7963928E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6966" y="333375"/>
            <a:ext cx="8970834" cy="4772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Supercomputing 2008 Education Program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839DF-165C-4FA1-B33A-BEEB7963928E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1" y="114300"/>
            <a:ext cx="8991599" cy="57152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Supercomputing 2008 Education Program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7E8884-F43D-43C7-8C6D-3324E4C3B647}" type="slidenum">
              <a:rPr lang="en-US"/>
              <a:pPr/>
              <a:t>16</a:t>
            </a:fld>
            <a:endParaRPr lang="en-US"/>
          </a:p>
        </p:txBody>
      </p:sp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Terms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447800"/>
            <a:ext cx="8229600" cy="4525963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/>
              <a:t>What is GPGPU?</a:t>
            </a:r>
          </a:p>
          <a:p>
            <a:pPr lvl="1">
              <a:lnSpc>
                <a:spcPct val="90000"/>
              </a:lnSpc>
            </a:pPr>
            <a:r>
              <a:rPr lang="en-US" sz="2600"/>
              <a:t>General-Purpose computing on a Graphics Processing Unit</a:t>
            </a:r>
          </a:p>
          <a:p>
            <a:pPr lvl="1">
              <a:lnSpc>
                <a:spcPct val="90000"/>
              </a:lnSpc>
            </a:pPr>
            <a:r>
              <a:rPr lang="en-US" sz="2600"/>
              <a:t>Using graphic hardware for non-graphic computations</a:t>
            </a:r>
          </a:p>
          <a:p>
            <a:pPr lvl="1">
              <a:lnSpc>
                <a:spcPct val="90000"/>
              </a:lnSpc>
            </a:pPr>
            <a:endParaRPr lang="en-US"/>
          </a:p>
          <a:p>
            <a:pPr>
              <a:lnSpc>
                <a:spcPct val="90000"/>
              </a:lnSpc>
            </a:pPr>
            <a:r>
              <a:rPr lang="en-US"/>
              <a:t>What is CUDA?</a:t>
            </a:r>
          </a:p>
          <a:p>
            <a:pPr lvl="1">
              <a:lnSpc>
                <a:spcPct val="90000"/>
              </a:lnSpc>
            </a:pPr>
            <a:r>
              <a:rPr lang="en-US" sz="2600"/>
              <a:t>Compute Unified Device Architecture</a:t>
            </a:r>
          </a:p>
          <a:p>
            <a:pPr lvl="1">
              <a:lnSpc>
                <a:spcPct val="90000"/>
              </a:lnSpc>
            </a:pPr>
            <a:r>
              <a:rPr lang="en-US" sz="2600"/>
              <a:t>Software architecture for managing data-parallel programming</a:t>
            </a:r>
            <a:endParaRPr lang="en-US"/>
          </a:p>
          <a:p>
            <a:pPr>
              <a:lnSpc>
                <a:spcPct val="90000"/>
              </a:lnSpc>
            </a:pPr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Supercomputing 2008 Education Program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B196AC-5A72-4ACC-8137-3EF6F68E5485}" type="slidenum">
              <a:rPr lang="en-US"/>
              <a:pPr/>
              <a:t>17</a:t>
            </a:fld>
            <a:endParaRPr lang="en-US"/>
          </a:p>
        </p:txBody>
      </p:sp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Motivation</a:t>
            </a:r>
          </a:p>
        </p:txBody>
      </p:sp>
      <p:pic>
        <p:nvPicPr>
          <p:cNvPr id="43012" name="Picture 2" descr="C:\Users\imajdandzic\Desktop\12.10.2007\Analysis\image004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5800" y="1443038"/>
            <a:ext cx="7848600" cy="4576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Supercomputing 2008 Education Program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734813-ABC6-4E09-89DB-605029B67F26}" type="slidenum">
              <a:rPr lang="en-US"/>
              <a:pPr/>
              <a:t>18</a:t>
            </a:fld>
            <a:endParaRPr lang="en-US"/>
          </a:p>
        </p:txBody>
      </p:sp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CPU vs. GPU</a:t>
            </a:r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sz="2400">
                <a:effectLst/>
              </a:rPr>
              <a:t>CPU</a:t>
            </a:r>
          </a:p>
          <a:p>
            <a:pPr lvl="1">
              <a:lnSpc>
                <a:spcPct val="90000"/>
              </a:lnSpc>
            </a:pPr>
            <a:r>
              <a:rPr lang="en-US" sz="2000">
                <a:effectLst/>
              </a:rPr>
              <a:t>Fast caches</a:t>
            </a:r>
          </a:p>
          <a:p>
            <a:pPr lvl="1">
              <a:lnSpc>
                <a:spcPct val="90000"/>
              </a:lnSpc>
            </a:pPr>
            <a:r>
              <a:rPr lang="en-US" sz="2000">
                <a:effectLst/>
              </a:rPr>
              <a:t>Branching adaptability</a:t>
            </a:r>
          </a:p>
          <a:p>
            <a:pPr lvl="1">
              <a:lnSpc>
                <a:spcPct val="90000"/>
              </a:lnSpc>
            </a:pPr>
            <a:r>
              <a:rPr lang="en-US" sz="2000">
                <a:effectLst/>
              </a:rPr>
              <a:t>High performance</a:t>
            </a:r>
          </a:p>
          <a:p>
            <a:pPr>
              <a:lnSpc>
                <a:spcPct val="90000"/>
              </a:lnSpc>
            </a:pPr>
            <a:r>
              <a:rPr lang="en-US" sz="2400">
                <a:effectLst/>
              </a:rPr>
              <a:t>GPU</a:t>
            </a:r>
          </a:p>
          <a:p>
            <a:pPr lvl="1">
              <a:lnSpc>
                <a:spcPct val="90000"/>
              </a:lnSpc>
            </a:pPr>
            <a:r>
              <a:rPr lang="en-US" sz="2000">
                <a:effectLst/>
              </a:rPr>
              <a:t>Multiple ALUs</a:t>
            </a:r>
          </a:p>
          <a:p>
            <a:pPr lvl="1">
              <a:lnSpc>
                <a:spcPct val="90000"/>
              </a:lnSpc>
            </a:pPr>
            <a:r>
              <a:rPr lang="en-US" sz="2000">
                <a:effectLst/>
              </a:rPr>
              <a:t>Fast onboard memory</a:t>
            </a:r>
          </a:p>
          <a:p>
            <a:pPr lvl="1">
              <a:lnSpc>
                <a:spcPct val="90000"/>
              </a:lnSpc>
            </a:pPr>
            <a:r>
              <a:rPr lang="en-US" sz="2000">
                <a:effectLst/>
              </a:rPr>
              <a:t>High throughput on parallel tasks</a:t>
            </a:r>
          </a:p>
          <a:p>
            <a:pPr lvl="2">
              <a:lnSpc>
                <a:spcPct val="90000"/>
              </a:lnSpc>
            </a:pPr>
            <a:r>
              <a:rPr lang="en-US" sz="1800">
                <a:effectLst/>
              </a:rPr>
              <a:t>Executes program on each fragment/vertex</a:t>
            </a:r>
          </a:p>
          <a:p>
            <a:pPr>
              <a:lnSpc>
                <a:spcPct val="90000"/>
              </a:lnSpc>
            </a:pPr>
            <a:endParaRPr lang="en-US" sz="2400">
              <a:effectLst/>
            </a:endParaRPr>
          </a:p>
          <a:p>
            <a:pPr>
              <a:lnSpc>
                <a:spcPct val="90000"/>
              </a:lnSpc>
            </a:pPr>
            <a:r>
              <a:rPr lang="en-US" sz="2400">
                <a:effectLst/>
              </a:rPr>
              <a:t>CPUs are great for </a:t>
            </a:r>
            <a:r>
              <a:rPr lang="en-US" sz="2400" b="1" i="1">
                <a:effectLst/>
              </a:rPr>
              <a:t>task </a:t>
            </a:r>
            <a:r>
              <a:rPr lang="en-US" sz="2400">
                <a:effectLst/>
              </a:rPr>
              <a:t>parallelism</a:t>
            </a:r>
          </a:p>
          <a:p>
            <a:pPr>
              <a:lnSpc>
                <a:spcPct val="90000"/>
              </a:lnSpc>
            </a:pPr>
            <a:r>
              <a:rPr lang="en-US" sz="2400">
                <a:effectLst/>
              </a:rPr>
              <a:t>GPUs are great for </a:t>
            </a:r>
            <a:r>
              <a:rPr lang="en-US" sz="2400" b="1" i="1">
                <a:effectLst/>
              </a:rPr>
              <a:t>data </a:t>
            </a:r>
            <a:r>
              <a:rPr lang="en-US" sz="2400">
                <a:effectLst/>
              </a:rPr>
              <a:t>parallelism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Supercomputing 2008 Education Program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A4C48-6187-4872-B979-934C50B05501}" type="slidenum">
              <a:rPr lang="en-US"/>
              <a:pPr/>
              <a:t>19</a:t>
            </a:fld>
            <a:endParaRPr lang="en-US"/>
          </a:p>
        </p:txBody>
      </p:sp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CPU vs. GPU - Hardware</a:t>
            </a:r>
          </a:p>
        </p:txBody>
      </p:sp>
      <p:sp>
        <p:nvSpPr>
          <p:cNvPr id="45061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endParaRPr lang="en-US" sz="2800"/>
          </a:p>
          <a:p>
            <a:pPr>
              <a:lnSpc>
                <a:spcPct val="80000"/>
              </a:lnSpc>
            </a:pPr>
            <a:endParaRPr lang="en-US" sz="2800"/>
          </a:p>
          <a:p>
            <a:pPr>
              <a:lnSpc>
                <a:spcPct val="80000"/>
              </a:lnSpc>
            </a:pPr>
            <a:endParaRPr lang="en-US" sz="2800"/>
          </a:p>
          <a:p>
            <a:pPr>
              <a:lnSpc>
                <a:spcPct val="80000"/>
              </a:lnSpc>
            </a:pPr>
            <a:endParaRPr lang="en-US" sz="2800"/>
          </a:p>
          <a:p>
            <a:pPr>
              <a:lnSpc>
                <a:spcPct val="80000"/>
              </a:lnSpc>
            </a:pPr>
            <a:endParaRPr lang="en-US" sz="2800"/>
          </a:p>
          <a:p>
            <a:pPr>
              <a:lnSpc>
                <a:spcPct val="80000"/>
              </a:lnSpc>
            </a:pPr>
            <a:endParaRPr lang="en-US" sz="2800"/>
          </a:p>
          <a:p>
            <a:pPr>
              <a:lnSpc>
                <a:spcPct val="80000"/>
              </a:lnSpc>
            </a:pPr>
            <a:endParaRPr lang="en-US" sz="2800"/>
          </a:p>
          <a:p>
            <a:pPr>
              <a:lnSpc>
                <a:spcPct val="80000"/>
              </a:lnSpc>
            </a:pPr>
            <a:endParaRPr lang="en-US" sz="2800"/>
          </a:p>
          <a:p>
            <a:pPr>
              <a:lnSpc>
                <a:spcPct val="80000"/>
              </a:lnSpc>
            </a:pPr>
            <a:endParaRPr lang="en-US" sz="2800"/>
          </a:p>
          <a:p>
            <a:pPr>
              <a:lnSpc>
                <a:spcPct val="80000"/>
              </a:lnSpc>
            </a:pPr>
            <a:r>
              <a:rPr lang="en-US" sz="2800"/>
              <a:t>More transistors devoted to data processing</a:t>
            </a:r>
          </a:p>
        </p:txBody>
      </p:sp>
      <p:pic>
        <p:nvPicPr>
          <p:cNvPr id="45060" name="Content Placeholder 3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66800" y="1524000"/>
            <a:ext cx="7086600" cy="365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04800" y="838200"/>
            <a:ext cx="8610600" cy="2498725"/>
          </a:xfrm>
        </p:spPr>
        <p:txBody>
          <a:bodyPr/>
          <a:lstStyle/>
          <a:p>
            <a:r>
              <a:rPr lang="en-US"/>
              <a:t>CUDA: Introduction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505200"/>
            <a:ext cx="6400800" cy="205740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2800"/>
              <a:t>Christian Trefftz / Greg Wolffe</a:t>
            </a:r>
          </a:p>
          <a:p>
            <a:pPr>
              <a:lnSpc>
                <a:spcPct val="80000"/>
              </a:lnSpc>
            </a:pPr>
            <a:r>
              <a:rPr lang="en-US" sz="2800"/>
              <a:t>Grand Valley State University</a:t>
            </a:r>
          </a:p>
          <a:p>
            <a:pPr>
              <a:lnSpc>
                <a:spcPct val="80000"/>
              </a:lnSpc>
            </a:pPr>
            <a:endParaRPr lang="en-US" sz="1200"/>
          </a:p>
          <a:p>
            <a:pPr>
              <a:lnSpc>
                <a:spcPct val="80000"/>
              </a:lnSpc>
            </a:pPr>
            <a:r>
              <a:rPr lang="en-US" sz="2800"/>
              <a:t>Supercomputing 2008 </a:t>
            </a:r>
          </a:p>
          <a:p>
            <a:pPr>
              <a:lnSpc>
                <a:spcPct val="80000"/>
              </a:lnSpc>
            </a:pPr>
            <a:r>
              <a:rPr lang="en-US" sz="2800"/>
              <a:t>Education Program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Supercomputing 2008 Education Program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2BCD25-39A6-4742-9E99-A0BE98DB648B}" type="slidenum">
              <a:rPr lang="en-US"/>
              <a:pPr/>
              <a:t>20</a:t>
            </a:fld>
            <a:endParaRPr lang="en-US"/>
          </a:p>
        </p:txBody>
      </p:sp>
      <p:sp>
        <p:nvSpPr>
          <p:cNvPr id="4813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Traditional Graphics Pipeline</a:t>
            </a:r>
          </a:p>
        </p:txBody>
      </p:sp>
      <p:sp>
        <p:nvSpPr>
          <p:cNvPr id="48135" name="Rectangle 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ctr">
              <a:buFont typeface="Wingdings" pitchFamily="2" charset="2"/>
              <a:buNone/>
            </a:pPr>
            <a:r>
              <a:rPr lang="en-US"/>
              <a:t>Vertex processing</a:t>
            </a:r>
          </a:p>
          <a:p>
            <a:pPr algn="ctr">
              <a:buFont typeface="Wingdings" pitchFamily="2" charset="2"/>
              <a:buNone/>
            </a:pPr>
            <a:r>
              <a:rPr lang="en-US">
                <a:sym typeface="Wingdings" pitchFamily="2" charset="2"/>
              </a:rPr>
              <a:t></a:t>
            </a:r>
          </a:p>
          <a:p>
            <a:pPr algn="ctr">
              <a:buFont typeface="Wingdings" pitchFamily="2" charset="2"/>
              <a:buNone/>
            </a:pPr>
            <a:r>
              <a:rPr lang="en-US"/>
              <a:t>Rasterizer</a:t>
            </a:r>
          </a:p>
          <a:p>
            <a:pPr algn="ctr">
              <a:buFont typeface="Wingdings" pitchFamily="2" charset="2"/>
              <a:buNone/>
            </a:pPr>
            <a:r>
              <a:rPr lang="en-US">
                <a:sym typeface="Wingdings" pitchFamily="2" charset="2"/>
              </a:rPr>
              <a:t></a:t>
            </a:r>
            <a:endParaRPr lang="en-US"/>
          </a:p>
          <a:p>
            <a:pPr algn="ctr">
              <a:buFont typeface="Wingdings" pitchFamily="2" charset="2"/>
              <a:buNone/>
            </a:pPr>
            <a:r>
              <a:rPr lang="en-US"/>
              <a:t>Fragment processing</a:t>
            </a:r>
          </a:p>
          <a:p>
            <a:pPr algn="ctr">
              <a:buFont typeface="Wingdings" pitchFamily="2" charset="2"/>
              <a:buNone/>
            </a:pPr>
            <a:r>
              <a:rPr lang="en-US">
                <a:sym typeface="Wingdings" pitchFamily="2" charset="2"/>
              </a:rPr>
              <a:t></a:t>
            </a:r>
            <a:endParaRPr lang="en-US"/>
          </a:p>
          <a:p>
            <a:pPr algn="ctr">
              <a:buFont typeface="Wingdings" pitchFamily="2" charset="2"/>
              <a:buNone/>
            </a:pPr>
            <a:r>
              <a:rPr lang="en-US"/>
              <a:t>Renderer (textures)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Supercomputing 2008 Education Program</a:t>
            </a:r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40759-A112-458E-8E94-19E3AD211829}" type="slidenum">
              <a:rPr lang="en-US"/>
              <a:pPr/>
              <a:t>21</a:t>
            </a:fld>
            <a:endParaRPr lang="en-US"/>
          </a:p>
        </p:txBody>
      </p:sp>
      <p:sp>
        <p:nvSpPr>
          <p:cNvPr id="50181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Pixel / Thread Processing</a:t>
            </a:r>
          </a:p>
        </p:txBody>
      </p:sp>
      <p:pic>
        <p:nvPicPr>
          <p:cNvPr id="50182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" y="2163763"/>
            <a:ext cx="4114800" cy="3551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0183" name="Picture 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19600" y="2192338"/>
            <a:ext cx="4648200" cy="3498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Supercomputing 2008 Education Program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D8EA8-CC9B-401D-B3EE-9E703EE4DE59}" type="slidenum">
              <a:rPr lang="en-US"/>
              <a:pPr/>
              <a:t>22</a:t>
            </a:fld>
            <a:endParaRPr lang="en-US"/>
          </a:p>
        </p:txBody>
      </p:sp>
      <p:sp>
        <p:nvSpPr>
          <p:cNvPr id="54276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GPU Architecture</a:t>
            </a:r>
          </a:p>
        </p:txBody>
      </p:sp>
      <p:pic>
        <p:nvPicPr>
          <p:cNvPr id="54277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2575" y="1828800"/>
            <a:ext cx="8580438" cy="403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Supercomputing 2008 Education Program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B2B79D-5E76-4669-94C7-20786BABDBC1}" type="slidenum">
              <a:rPr lang="en-US"/>
              <a:pPr/>
              <a:t>23</a:t>
            </a:fld>
            <a:endParaRPr lang="en-US"/>
          </a:p>
        </p:txBody>
      </p:sp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Processing Element</a:t>
            </a:r>
          </a:p>
        </p:txBody>
      </p:sp>
      <p:sp>
        <p:nvSpPr>
          <p:cNvPr id="56325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sz="2800"/>
          </a:p>
          <a:p>
            <a:endParaRPr lang="en-US" sz="2800"/>
          </a:p>
          <a:p>
            <a:endParaRPr lang="en-US" sz="2800"/>
          </a:p>
          <a:p>
            <a:endParaRPr lang="en-US" sz="2800"/>
          </a:p>
          <a:p>
            <a:endParaRPr lang="en-US" sz="2800"/>
          </a:p>
          <a:p>
            <a:endParaRPr lang="en-US" sz="2800"/>
          </a:p>
          <a:p>
            <a:endParaRPr lang="en-US" sz="2800"/>
          </a:p>
          <a:p>
            <a:r>
              <a:rPr lang="en-US" sz="2800"/>
              <a:t>Processing element = thread processor = ALU</a:t>
            </a:r>
          </a:p>
        </p:txBody>
      </p:sp>
      <p:pic>
        <p:nvPicPr>
          <p:cNvPr id="56324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0" y="1482725"/>
            <a:ext cx="4495800" cy="3609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Supercomputing 2008 Education Program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F826F-6FB8-4E76-8791-3DED4F49A5FE}" type="slidenum">
              <a:rPr lang="en-US"/>
              <a:pPr/>
              <a:t>24</a:t>
            </a:fld>
            <a:endParaRPr lang="en-US"/>
          </a:p>
        </p:txBody>
      </p:sp>
      <p:sp>
        <p:nvSpPr>
          <p:cNvPr id="593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Memory Architecture</a:t>
            </a:r>
          </a:p>
        </p:txBody>
      </p:sp>
      <p:sp>
        <p:nvSpPr>
          <p:cNvPr id="59397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800"/>
              <a:t>Constant Memory</a:t>
            </a:r>
          </a:p>
          <a:p>
            <a:r>
              <a:rPr lang="en-US" sz="2800"/>
              <a:t>Texture Memory</a:t>
            </a:r>
          </a:p>
          <a:p>
            <a:r>
              <a:rPr lang="en-US" sz="2800"/>
              <a:t>Device Memory</a:t>
            </a:r>
          </a:p>
        </p:txBody>
      </p:sp>
      <p:pic>
        <p:nvPicPr>
          <p:cNvPr id="5939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319588" y="1524000"/>
            <a:ext cx="3605212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Supercomputing 2008 Education Program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E4501-6F7B-475E-B0AF-A4DF47938B1A}" type="slidenum">
              <a:rPr lang="en-US"/>
              <a:pPr/>
              <a:t>25</a:t>
            </a:fld>
            <a:endParaRPr lang="en-US"/>
          </a:p>
        </p:txBody>
      </p:sp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Data-parallel Programming</a:t>
            </a:r>
          </a:p>
        </p:txBody>
      </p:sp>
      <p:sp>
        <p:nvSpPr>
          <p:cNvPr id="532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Think of the CPU as a massively-threaded co-processor</a:t>
            </a:r>
          </a:p>
          <a:p>
            <a:r>
              <a:rPr lang="en-US"/>
              <a:t>Write “kernel” functions that execute on the device -- processing multiple data elements in parallel</a:t>
            </a:r>
          </a:p>
          <a:p>
            <a:endParaRPr lang="en-US"/>
          </a:p>
          <a:p>
            <a:r>
              <a:rPr lang="en-US"/>
              <a:t>Keep it busy!  </a:t>
            </a:r>
            <a:r>
              <a:rPr lang="en-US">
                <a:sym typeface="Wingdings 3" pitchFamily="18" charset="2"/>
              </a:rPr>
              <a:t>  massive threading</a:t>
            </a:r>
          </a:p>
          <a:p>
            <a:r>
              <a:rPr lang="en-US"/>
              <a:t>Keep your data close! </a:t>
            </a:r>
            <a:r>
              <a:rPr lang="en-US">
                <a:sym typeface="Wingdings 3" pitchFamily="18" charset="2"/>
              </a:rPr>
              <a:t>  local memory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Supercomputing 2008 Education Program</a:t>
            </a:r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0C5762-7437-46CB-A2B2-CBBF4EB87517}" type="slidenum">
              <a:rPr lang="en-US"/>
              <a:pPr/>
              <a:t>26</a:t>
            </a:fld>
            <a:endParaRPr lang="en-US"/>
          </a:p>
        </p:txBody>
      </p:sp>
      <p:sp>
        <p:nvSpPr>
          <p:cNvPr id="6144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Hardware Requirements</a:t>
            </a:r>
          </a:p>
        </p:txBody>
      </p:sp>
      <p:sp>
        <p:nvSpPr>
          <p:cNvPr id="61446" name="Rectangle 6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600200"/>
            <a:ext cx="3048000" cy="4525963"/>
          </a:xfrm>
        </p:spPr>
        <p:txBody>
          <a:bodyPr/>
          <a:lstStyle/>
          <a:p>
            <a:r>
              <a:rPr lang="en-US" sz="2800"/>
              <a:t>CUDA-capable video card</a:t>
            </a:r>
          </a:p>
          <a:p>
            <a:r>
              <a:rPr lang="en-US" sz="2800"/>
              <a:t>Power supply</a:t>
            </a:r>
          </a:p>
          <a:p>
            <a:r>
              <a:rPr lang="en-US" sz="2800"/>
              <a:t>Cooling</a:t>
            </a:r>
          </a:p>
          <a:p>
            <a:r>
              <a:rPr lang="en-US" sz="2800"/>
              <a:t>PCI-Express</a:t>
            </a:r>
          </a:p>
        </p:txBody>
      </p:sp>
      <p:pic>
        <p:nvPicPr>
          <p:cNvPr id="61445" name="Picture 5" descr="IMG_049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52800" y="1735138"/>
            <a:ext cx="5715000" cy="4284662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Supercomputing 2008 Education Program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8A38E-0E62-48C3-B5B3-D37688CC33C2}" type="slidenum">
              <a:rPr lang="en-US"/>
              <a:pPr/>
              <a:t>27</a:t>
            </a:fld>
            <a:endParaRPr lang="en-US"/>
          </a:p>
        </p:txBody>
      </p:sp>
      <p:sp>
        <p:nvSpPr>
          <p:cNvPr id="6349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3493" name="Picture 5" descr="IMG_059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2579688" y="-1935163"/>
            <a:ext cx="14304963" cy="10728326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Supercomputing 2008 Education Program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D03F6-3CAF-4366-9624-78A68D09ED0B}" type="slidenum">
              <a:rPr lang="en-US"/>
              <a:pPr/>
              <a:t>28</a:t>
            </a:fld>
            <a:endParaRPr lang="en-US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Acknowledgements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/>
              <a:t>NVidia Corporation</a:t>
            </a:r>
          </a:p>
          <a:p>
            <a:pPr lvl="1">
              <a:lnSpc>
                <a:spcPct val="90000"/>
              </a:lnSpc>
              <a:buFont typeface="Wingdings" pitchFamily="2" charset="2"/>
              <a:buNone/>
            </a:pPr>
            <a:r>
              <a:rPr lang="en-US">
                <a:hlinkClick r:id="rId3"/>
              </a:rPr>
              <a:t>developer.nvidia.com/CUDA</a:t>
            </a:r>
            <a:endParaRPr lang="en-US"/>
          </a:p>
          <a:p>
            <a:pPr lvl="1">
              <a:lnSpc>
                <a:spcPct val="90000"/>
              </a:lnSpc>
            </a:pPr>
            <a:endParaRPr lang="en-US"/>
          </a:p>
          <a:p>
            <a:pPr>
              <a:lnSpc>
                <a:spcPct val="90000"/>
              </a:lnSpc>
            </a:pPr>
            <a:r>
              <a:rPr lang="en-US"/>
              <a:t>NVidia</a:t>
            </a:r>
          </a:p>
          <a:p>
            <a:pPr lvl="1">
              <a:lnSpc>
                <a:spcPct val="90000"/>
              </a:lnSpc>
              <a:buFont typeface="Wingdings" pitchFamily="2" charset="2"/>
              <a:buNone/>
            </a:pPr>
            <a:r>
              <a:rPr lang="en-US"/>
              <a:t>Technical Brief – Architecture Overview</a:t>
            </a:r>
          </a:p>
          <a:p>
            <a:pPr lvl="1">
              <a:lnSpc>
                <a:spcPct val="90000"/>
              </a:lnSpc>
              <a:buFont typeface="Wingdings" pitchFamily="2" charset="2"/>
              <a:buNone/>
            </a:pPr>
            <a:r>
              <a:rPr lang="en-US"/>
              <a:t>CUDA Programming Guide</a:t>
            </a:r>
          </a:p>
          <a:p>
            <a:pPr lvl="1">
              <a:lnSpc>
                <a:spcPct val="90000"/>
              </a:lnSpc>
              <a:buFont typeface="Wingdings" pitchFamily="2" charset="2"/>
              <a:buNone/>
            </a:pPr>
            <a:endParaRPr lang="en-US"/>
          </a:p>
          <a:p>
            <a:pPr>
              <a:lnSpc>
                <a:spcPct val="90000"/>
              </a:lnSpc>
            </a:pPr>
            <a:r>
              <a:rPr lang="en-US"/>
              <a:t>ACM Queue</a:t>
            </a:r>
          </a:p>
          <a:p>
            <a:pPr lvl="1">
              <a:lnSpc>
                <a:spcPct val="90000"/>
              </a:lnSpc>
            </a:pPr>
            <a:r>
              <a:rPr lang="en-US"/>
              <a:t>http://www.acmqueue.org/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Supercomputing 2008 Education Program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8A680-9BB4-4AB6-9F41-5BF16BD8C46F}" type="slidenum">
              <a:rPr lang="en-US"/>
              <a:pPr/>
              <a:t>29</a:t>
            </a:fld>
            <a:endParaRPr lang="en-US"/>
          </a:p>
        </p:txBody>
      </p:sp>
      <p:sp>
        <p:nvSpPr>
          <p:cNvPr id="67586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685800" y="2130425"/>
            <a:ext cx="7772400" cy="1470025"/>
          </a:xfrm>
        </p:spPr>
        <p:txBody>
          <a:bodyPr anchorCtr="0"/>
          <a:lstStyle/>
          <a:p>
            <a:r>
              <a:rPr lang="en-US" sz="5400"/>
              <a:t>A Gentle Introduction to CUDA Programming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Supercomputing 2008 Education Program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40F69-6283-417B-9A8C-C0A6E5C4A1BE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5250" y="247650"/>
            <a:ext cx="8953500" cy="6362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Supercomputing 2008 Education Program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A3B65B-F04C-48B7-88E2-733A9B40B93F}" type="slidenum">
              <a:rPr lang="en-US"/>
              <a:pPr/>
              <a:t>30</a:t>
            </a:fld>
            <a:endParaRPr lang="en-US"/>
          </a:p>
        </p:txBody>
      </p:sp>
      <p:sp>
        <p:nvSpPr>
          <p:cNvPr id="69634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 anchorCtr="0"/>
          <a:lstStyle/>
          <a:p>
            <a:r>
              <a:rPr lang="en-US"/>
              <a:t>Credits</a:t>
            </a:r>
          </a:p>
        </p:txBody>
      </p:sp>
      <p:sp>
        <p:nvSpPr>
          <p:cNvPr id="69635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457200" y="1600200"/>
            <a:ext cx="8382000" cy="41148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/>
              <a:t>The code used in this presentation is based on code available in:</a:t>
            </a:r>
          </a:p>
          <a:p>
            <a:pPr>
              <a:lnSpc>
                <a:spcPct val="90000"/>
              </a:lnSpc>
            </a:pPr>
            <a:endParaRPr lang="en-US" sz="1200"/>
          </a:p>
          <a:p>
            <a:pPr lvl="1">
              <a:lnSpc>
                <a:spcPct val="120000"/>
              </a:lnSpc>
            </a:pPr>
            <a:r>
              <a:rPr lang="en-US"/>
              <a:t>the Tutorial on CUDA in Dr. Dobbs Journal</a:t>
            </a:r>
          </a:p>
          <a:p>
            <a:pPr lvl="1">
              <a:lnSpc>
                <a:spcPct val="120000"/>
              </a:lnSpc>
            </a:pPr>
            <a:r>
              <a:rPr lang="en-US"/>
              <a:t>Andrew Bellenir’s code for matrix multiplication</a:t>
            </a:r>
          </a:p>
          <a:p>
            <a:pPr lvl="1">
              <a:lnSpc>
                <a:spcPct val="120000"/>
              </a:lnSpc>
            </a:pPr>
            <a:r>
              <a:rPr lang="en-US"/>
              <a:t>Igor Majdandzic’s code for Voronoi diagrams</a:t>
            </a:r>
          </a:p>
          <a:p>
            <a:pPr lvl="1">
              <a:lnSpc>
                <a:spcPct val="120000"/>
              </a:lnSpc>
            </a:pPr>
            <a:r>
              <a:rPr lang="en-US"/>
              <a:t>NVIDIA’s CUDA programming guide</a:t>
            </a:r>
          </a:p>
          <a:p>
            <a:pPr>
              <a:lnSpc>
                <a:spcPct val="90000"/>
              </a:lnSpc>
            </a:pPr>
            <a:endParaRPr lang="en-US"/>
          </a:p>
        </p:txBody>
      </p:sp>
      <p:sp>
        <p:nvSpPr>
          <p:cNvPr id="69636" name="Date Placeholder 3"/>
          <p:cNvSpPr txBox="1">
            <a:spLocks noGrp="1"/>
          </p:cNvSpPr>
          <p:nvPr/>
        </p:nvSpPr>
        <p:spPr bwMode="auto">
          <a:xfrm>
            <a:off x="457200" y="6356350"/>
            <a:ext cx="2133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1" hangingPunct="1"/>
            <a:endParaRPr lang="en-US" sz="1200">
              <a:solidFill>
                <a:srgbClr val="898989"/>
              </a:solidFill>
              <a:ea typeface="ＭＳ Ｐゴシック" pitchFamily="-65" charset="-128"/>
            </a:endParaRPr>
          </a:p>
        </p:txBody>
      </p:sp>
      <p:sp>
        <p:nvSpPr>
          <p:cNvPr id="69637" name="Footer Placeholder 4"/>
          <p:cNvSpPr txBox="1">
            <a:spLocks noGrp="1"/>
          </p:cNvSpPr>
          <p:nvPr/>
        </p:nvSpPr>
        <p:spPr bwMode="auto">
          <a:xfrm>
            <a:off x="3124200" y="6356350"/>
            <a:ext cx="2895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1" hangingPunct="1"/>
            <a:endParaRPr lang="en-US" sz="1200">
              <a:solidFill>
                <a:srgbClr val="898989"/>
              </a:solidFill>
              <a:ea typeface="ＭＳ Ｐゴシック" pitchFamily="-65" charset="-128"/>
            </a:endParaRPr>
          </a:p>
        </p:txBody>
      </p:sp>
      <p:sp>
        <p:nvSpPr>
          <p:cNvPr id="69638" name="Slide Number Placeholder 5"/>
          <p:cNvSpPr txBox="1">
            <a:spLocks noGrp="1"/>
          </p:cNvSpPr>
          <p:nvPr/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 eaLnBrk="1" hangingPunct="1"/>
            <a:endParaRPr lang="en-US" sz="1200">
              <a:solidFill>
                <a:srgbClr val="898989"/>
              </a:solidFill>
              <a:ea typeface="ＭＳ Ｐゴシック" pitchFamily="-65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Supercomputing 2008 Education Program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33CB1-0583-4FE6-A4F0-084FC145076D}" type="slidenum">
              <a:rPr lang="en-US"/>
              <a:pPr/>
              <a:t>31</a:t>
            </a:fld>
            <a:endParaRPr lang="en-US"/>
          </a:p>
        </p:txBody>
      </p:sp>
      <p:sp>
        <p:nvSpPr>
          <p:cNvPr id="112642" name="Title 1"/>
          <p:cNvSpPr>
            <a:spLocks noGrp="1"/>
          </p:cNvSpPr>
          <p:nvPr>
            <p:ph type="title" idx="4294967295"/>
          </p:nvPr>
        </p:nvSpPr>
        <p:spPr/>
        <p:txBody>
          <a:bodyPr anchorCtr="0"/>
          <a:lstStyle/>
          <a:p>
            <a:r>
              <a:rPr lang="en-US"/>
              <a:t>Software Requirements/Tools</a:t>
            </a:r>
          </a:p>
        </p:txBody>
      </p:sp>
      <p:sp>
        <p:nvSpPr>
          <p:cNvPr id="112643" name="Content Placeholder 2"/>
          <p:cNvSpPr>
            <a:spLocks noGrp="1"/>
          </p:cNvSpPr>
          <p:nvPr>
            <p:ph idx="4294967295"/>
          </p:nvPr>
        </p:nvSpPr>
        <p:spPr>
          <a:xfrm>
            <a:off x="457200" y="1798638"/>
            <a:ext cx="8229600" cy="4525962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/>
              <a:t>CUDA device driver</a:t>
            </a:r>
          </a:p>
          <a:p>
            <a:pPr>
              <a:lnSpc>
                <a:spcPct val="90000"/>
              </a:lnSpc>
            </a:pPr>
            <a:r>
              <a:rPr lang="en-US"/>
              <a:t>CUDA Software Development Kit</a:t>
            </a:r>
          </a:p>
          <a:p>
            <a:pPr lvl="1">
              <a:lnSpc>
                <a:spcPct val="90000"/>
              </a:lnSpc>
            </a:pPr>
            <a:r>
              <a:rPr lang="en-US"/>
              <a:t>Emulator</a:t>
            </a:r>
          </a:p>
          <a:p>
            <a:pPr>
              <a:lnSpc>
                <a:spcPct val="90000"/>
              </a:lnSpc>
            </a:pPr>
            <a:r>
              <a:rPr lang="en-US"/>
              <a:t>CUDA Toolkit</a:t>
            </a:r>
          </a:p>
          <a:p>
            <a:pPr>
              <a:lnSpc>
                <a:spcPct val="90000"/>
              </a:lnSpc>
            </a:pPr>
            <a:endParaRPr lang="en-US"/>
          </a:p>
          <a:p>
            <a:pPr>
              <a:lnSpc>
                <a:spcPct val="90000"/>
              </a:lnSpc>
            </a:pPr>
            <a:r>
              <a:rPr lang="en-US"/>
              <a:t>Occupancy calculator</a:t>
            </a:r>
          </a:p>
          <a:p>
            <a:pPr>
              <a:lnSpc>
                <a:spcPct val="90000"/>
              </a:lnSpc>
            </a:pPr>
            <a:r>
              <a:rPr lang="en-US"/>
              <a:t>Visual profiler</a:t>
            </a:r>
          </a:p>
        </p:txBody>
      </p:sp>
      <p:sp>
        <p:nvSpPr>
          <p:cNvPr id="112644" name="Date Placeholder 3"/>
          <p:cNvSpPr txBox="1">
            <a:spLocks noGrp="1"/>
          </p:cNvSpPr>
          <p:nvPr/>
        </p:nvSpPr>
        <p:spPr bwMode="auto">
          <a:xfrm>
            <a:off x="457200" y="6356350"/>
            <a:ext cx="2133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1" hangingPunct="1"/>
            <a:endParaRPr lang="en-US" sz="1200">
              <a:solidFill>
                <a:srgbClr val="898989"/>
              </a:solidFill>
              <a:ea typeface="ＭＳ Ｐゴシック" pitchFamily="-65" charset="-128"/>
            </a:endParaRPr>
          </a:p>
        </p:txBody>
      </p:sp>
      <p:sp>
        <p:nvSpPr>
          <p:cNvPr id="112645" name="Footer Placeholder 4"/>
          <p:cNvSpPr txBox="1">
            <a:spLocks noGrp="1"/>
          </p:cNvSpPr>
          <p:nvPr/>
        </p:nvSpPr>
        <p:spPr bwMode="auto">
          <a:xfrm>
            <a:off x="3124200" y="6356350"/>
            <a:ext cx="2895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1" hangingPunct="1"/>
            <a:endParaRPr lang="en-US" sz="1200">
              <a:solidFill>
                <a:srgbClr val="898989"/>
              </a:solidFill>
              <a:ea typeface="ＭＳ Ｐゴシック" pitchFamily="-65" charset="-128"/>
            </a:endParaRPr>
          </a:p>
        </p:txBody>
      </p:sp>
      <p:sp>
        <p:nvSpPr>
          <p:cNvPr id="112646" name="Slide Number Placeholder 5"/>
          <p:cNvSpPr txBox="1">
            <a:spLocks noGrp="1"/>
          </p:cNvSpPr>
          <p:nvPr/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 eaLnBrk="1" hangingPunct="1"/>
            <a:endParaRPr lang="en-US" sz="1200">
              <a:solidFill>
                <a:srgbClr val="898989"/>
              </a:solidFill>
              <a:ea typeface="ＭＳ Ｐゴシック" pitchFamily="-65" charset="-128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Supercomputing 2008 Education Program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78C8A-277F-4C86-901B-C41AF47ABB48}" type="slidenum">
              <a:rPr lang="en-US"/>
              <a:pPr/>
              <a:t>32</a:t>
            </a:fld>
            <a:endParaRPr lang="en-US"/>
          </a:p>
        </p:txBody>
      </p:sp>
      <p:sp>
        <p:nvSpPr>
          <p:cNvPr id="71682" name="Title 1"/>
          <p:cNvSpPr>
            <a:spLocks noGrp="1"/>
          </p:cNvSpPr>
          <p:nvPr>
            <p:ph type="title" idx="4294967295"/>
          </p:nvPr>
        </p:nvSpPr>
        <p:spPr/>
        <p:txBody>
          <a:bodyPr anchorCtr="0"/>
          <a:lstStyle/>
          <a:p>
            <a:r>
              <a:rPr lang="en-US"/>
              <a:t>To compute, we need to: </a:t>
            </a:r>
          </a:p>
        </p:txBody>
      </p:sp>
      <p:sp>
        <p:nvSpPr>
          <p:cNvPr id="71683" name="Content Placeholder 2"/>
          <p:cNvSpPr>
            <a:spLocks noGrp="1"/>
          </p:cNvSpPr>
          <p:nvPr>
            <p:ph idx="4294967295"/>
          </p:nvPr>
        </p:nvSpPr>
        <p:spPr/>
        <p:txBody>
          <a:bodyPr/>
          <a:lstStyle/>
          <a:p>
            <a:r>
              <a:rPr lang="en-US" sz="2800" u="sng"/>
              <a:t>Allocate</a:t>
            </a:r>
            <a:r>
              <a:rPr lang="en-US" sz="2800"/>
              <a:t> memory that will be used for the computation (variable declaration and allocation)</a:t>
            </a:r>
          </a:p>
          <a:p>
            <a:r>
              <a:rPr lang="en-US" sz="2800" u="sng"/>
              <a:t>Read</a:t>
            </a:r>
            <a:r>
              <a:rPr lang="en-US" sz="2800"/>
              <a:t> the data that we will compute on (input)</a:t>
            </a:r>
          </a:p>
          <a:p>
            <a:r>
              <a:rPr lang="en-US" sz="2800"/>
              <a:t>Specify the </a:t>
            </a:r>
            <a:r>
              <a:rPr lang="en-US" sz="2800" u="sng"/>
              <a:t>computation</a:t>
            </a:r>
            <a:r>
              <a:rPr lang="en-US" sz="2800"/>
              <a:t> that will be performed</a:t>
            </a:r>
          </a:p>
          <a:p>
            <a:r>
              <a:rPr lang="en-US" sz="2800" u="sng"/>
              <a:t>Write</a:t>
            </a:r>
            <a:r>
              <a:rPr lang="en-US" sz="2800"/>
              <a:t> to the appropriate device the results (output)</a:t>
            </a:r>
          </a:p>
          <a:p>
            <a:endParaRPr lang="en-US"/>
          </a:p>
        </p:txBody>
      </p:sp>
      <p:sp>
        <p:nvSpPr>
          <p:cNvPr id="71684" name="Date Placeholder 3"/>
          <p:cNvSpPr txBox="1">
            <a:spLocks noGrp="1"/>
          </p:cNvSpPr>
          <p:nvPr/>
        </p:nvSpPr>
        <p:spPr bwMode="auto">
          <a:xfrm>
            <a:off x="457200" y="6356350"/>
            <a:ext cx="2133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1" hangingPunct="1"/>
            <a:endParaRPr lang="en-US" sz="1200">
              <a:solidFill>
                <a:srgbClr val="898989"/>
              </a:solidFill>
              <a:ea typeface="ＭＳ Ｐゴシック" pitchFamily="-65" charset="-128"/>
            </a:endParaRPr>
          </a:p>
        </p:txBody>
      </p:sp>
      <p:sp>
        <p:nvSpPr>
          <p:cNvPr id="71685" name="Footer Placeholder 4"/>
          <p:cNvSpPr txBox="1">
            <a:spLocks noGrp="1"/>
          </p:cNvSpPr>
          <p:nvPr/>
        </p:nvSpPr>
        <p:spPr bwMode="auto">
          <a:xfrm>
            <a:off x="3124200" y="6356350"/>
            <a:ext cx="2895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1" hangingPunct="1"/>
            <a:endParaRPr lang="en-US" sz="1200">
              <a:solidFill>
                <a:srgbClr val="898989"/>
              </a:solidFill>
              <a:ea typeface="ＭＳ Ｐゴシック" pitchFamily="-65" charset="-128"/>
            </a:endParaRPr>
          </a:p>
        </p:txBody>
      </p:sp>
      <p:sp>
        <p:nvSpPr>
          <p:cNvPr id="71686" name="Slide Number Placeholder 5"/>
          <p:cNvSpPr txBox="1">
            <a:spLocks noGrp="1"/>
          </p:cNvSpPr>
          <p:nvPr/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 eaLnBrk="1" hangingPunct="1"/>
            <a:endParaRPr lang="en-US" sz="1200">
              <a:solidFill>
                <a:srgbClr val="898989"/>
              </a:solidFill>
              <a:ea typeface="ＭＳ Ｐゴシック" pitchFamily="-65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Supercomputing 2008 Education Program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B0CCB-6045-4A20-B3D0-3DFFA5ED1BA5}" type="slidenum">
              <a:rPr lang="en-US"/>
              <a:pPr/>
              <a:t>33</a:t>
            </a:fld>
            <a:endParaRPr lang="en-US"/>
          </a:p>
        </p:txBody>
      </p:sp>
      <p:sp>
        <p:nvSpPr>
          <p:cNvPr id="72706" name="Title 1"/>
          <p:cNvSpPr>
            <a:spLocks noGrp="1"/>
          </p:cNvSpPr>
          <p:nvPr>
            <p:ph type="title" idx="4294967295"/>
          </p:nvPr>
        </p:nvSpPr>
        <p:spPr>
          <a:xfrm>
            <a:off x="152400" y="277813"/>
            <a:ext cx="8763000" cy="1139825"/>
          </a:xfrm>
        </p:spPr>
        <p:txBody>
          <a:bodyPr anchorCtr="0"/>
          <a:lstStyle/>
          <a:p>
            <a:r>
              <a:rPr lang="en-US"/>
              <a:t>A GPU is a specialized computer</a:t>
            </a:r>
          </a:p>
        </p:txBody>
      </p:sp>
      <p:sp>
        <p:nvSpPr>
          <p:cNvPr id="72707" name="Content Placeholder 2"/>
          <p:cNvSpPr>
            <a:spLocks noGrp="1"/>
          </p:cNvSpPr>
          <p:nvPr>
            <p:ph idx="4294967295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sz="2800"/>
              <a:t>We need to </a:t>
            </a:r>
            <a:r>
              <a:rPr lang="en-US" sz="2800" u="sng"/>
              <a:t>allocate</a:t>
            </a:r>
            <a:r>
              <a:rPr lang="en-US" sz="2800"/>
              <a:t> space in the video card’s memory for the variables.</a:t>
            </a:r>
          </a:p>
          <a:p>
            <a:pPr>
              <a:lnSpc>
                <a:spcPct val="90000"/>
              </a:lnSpc>
            </a:pPr>
            <a:r>
              <a:rPr lang="en-US" sz="2800"/>
              <a:t>The video card does not have I/O devices, hence we need to </a:t>
            </a:r>
            <a:r>
              <a:rPr lang="en-US" sz="2800" u="sng"/>
              <a:t>copy the input data</a:t>
            </a:r>
            <a:r>
              <a:rPr lang="en-US" sz="2800"/>
              <a:t> from the memory in the host computer into the memory in the video card, using the variable allocated in the previous step.</a:t>
            </a:r>
          </a:p>
          <a:p>
            <a:pPr>
              <a:lnSpc>
                <a:spcPct val="90000"/>
              </a:lnSpc>
            </a:pPr>
            <a:r>
              <a:rPr lang="en-US" sz="2800"/>
              <a:t>We need to specify code to </a:t>
            </a:r>
            <a:r>
              <a:rPr lang="en-US" sz="2800" u="sng"/>
              <a:t>execute</a:t>
            </a:r>
            <a:r>
              <a:rPr lang="en-US" sz="2800"/>
              <a:t>.</a:t>
            </a:r>
          </a:p>
          <a:p>
            <a:pPr>
              <a:lnSpc>
                <a:spcPct val="90000"/>
              </a:lnSpc>
            </a:pPr>
            <a:r>
              <a:rPr lang="en-US" sz="2800" u="sng"/>
              <a:t>Copy the results back</a:t>
            </a:r>
            <a:r>
              <a:rPr lang="en-US" sz="2800"/>
              <a:t> to the memory in the host computer.</a:t>
            </a:r>
          </a:p>
        </p:txBody>
      </p:sp>
      <p:sp>
        <p:nvSpPr>
          <p:cNvPr id="72708" name="Date Placeholder 3"/>
          <p:cNvSpPr txBox="1">
            <a:spLocks noGrp="1"/>
          </p:cNvSpPr>
          <p:nvPr/>
        </p:nvSpPr>
        <p:spPr bwMode="auto">
          <a:xfrm>
            <a:off x="457200" y="6356350"/>
            <a:ext cx="2133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1" hangingPunct="1"/>
            <a:endParaRPr lang="en-US" sz="1200">
              <a:solidFill>
                <a:srgbClr val="898989"/>
              </a:solidFill>
              <a:ea typeface="ＭＳ Ｐゴシック" pitchFamily="-65" charset="-128"/>
            </a:endParaRPr>
          </a:p>
        </p:txBody>
      </p:sp>
      <p:sp>
        <p:nvSpPr>
          <p:cNvPr id="72709" name="Footer Placeholder 4"/>
          <p:cNvSpPr txBox="1">
            <a:spLocks noGrp="1"/>
          </p:cNvSpPr>
          <p:nvPr/>
        </p:nvSpPr>
        <p:spPr bwMode="auto">
          <a:xfrm>
            <a:off x="3124200" y="6356350"/>
            <a:ext cx="2895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1" hangingPunct="1"/>
            <a:endParaRPr lang="en-US" sz="1200">
              <a:solidFill>
                <a:srgbClr val="898989"/>
              </a:solidFill>
              <a:ea typeface="ＭＳ Ｐゴシック" pitchFamily="-65" charset="-128"/>
            </a:endParaRPr>
          </a:p>
        </p:txBody>
      </p:sp>
      <p:sp>
        <p:nvSpPr>
          <p:cNvPr id="72710" name="Slide Number Placeholder 5"/>
          <p:cNvSpPr txBox="1">
            <a:spLocks noGrp="1"/>
          </p:cNvSpPr>
          <p:nvPr/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 eaLnBrk="1" hangingPunct="1"/>
            <a:endParaRPr lang="en-US" sz="1200">
              <a:solidFill>
                <a:srgbClr val="898989"/>
              </a:solidFill>
              <a:ea typeface="ＭＳ Ｐゴシック" pitchFamily="-65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Supercomputing 2008 Education Program</a:t>
            </a: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C9D4E-A3A1-4D1E-B865-52626621D56A}" type="slidenum">
              <a:rPr lang="en-US"/>
              <a:pPr/>
              <a:t>34</a:t>
            </a:fld>
            <a:endParaRPr lang="en-US"/>
          </a:p>
        </p:txBody>
      </p:sp>
      <p:sp>
        <p:nvSpPr>
          <p:cNvPr id="73730" name="Title 1"/>
          <p:cNvSpPr>
            <a:spLocks noGrp="1"/>
          </p:cNvSpPr>
          <p:nvPr>
            <p:ph type="title" idx="4294967295"/>
          </p:nvPr>
        </p:nvSpPr>
        <p:spPr/>
        <p:txBody>
          <a:bodyPr anchorCtr="0"/>
          <a:lstStyle/>
          <a:p>
            <a:r>
              <a:rPr lang="en-US"/>
              <a:t>Initially:</a:t>
            </a:r>
          </a:p>
        </p:txBody>
      </p:sp>
      <p:sp>
        <p:nvSpPr>
          <p:cNvPr id="73731" name="Content Placeholder 2"/>
          <p:cNvSpPr>
            <a:spLocks noGrp="1"/>
          </p:cNvSpPr>
          <p:nvPr>
            <p:ph idx="429496729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3734" name="Slide Number Placeholder 5"/>
          <p:cNvSpPr txBox="1">
            <a:spLocks noGrp="1"/>
          </p:cNvSpPr>
          <p:nvPr/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 eaLnBrk="1" hangingPunct="1"/>
            <a:endParaRPr lang="en-US" sz="1200">
              <a:solidFill>
                <a:srgbClr val="898989"/>
              </a:solidFill>
              <a:ea typeface="ＭＳ Ｐゴシック" pitchFamily="-65" charset="-128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09600" y="2895600"/>
            <a:ext cx="2971800" cy="1828800"/>
          </a:xfrm>
          <a:prstGeom prst="rect">
            <a:avLst/>
          </a:prstGeom>
          <a:solidFill>
            <a:schemeClr val="tx1"/>
          </a:solidFill>
          <a:ln w="25400" algn="ctr">
            <a:solidFill>
              <a:srgbClr val="8064A2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defRPr/>
            </a:pPr>
            <a:r>
              <a:rPr lang="en-US" dirty="0">
                <a:solidFill>
                  <a:srgbClr val="000000"/>
                </a:solidFill>
                <a:latin typeface="+mn-lt"/>
                <a:ea typeface="ＭＳ Ｐゴシック" pitchFamily="-65" charset="-128"/>
              </a:rPr>
              <a:t>Host’s Memory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5410200" y="2895600"/>
            <a:ext cx="2971800" cy="1828800"/>
          </a:xfrm>
          <a:prstGeom prst="rect">
            <a:avLst/>
          </a:prstGeom>
          <a:solidFill>
            <a:schemeClr val="tx1"/>
          </a:solidFill>
          <a:ln w="25400" algn="ctr">
            <a:solidFill>
              <a:srgbClr val="8064A2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defRPr/>
            </a:pPr>
            <a:r>
              <a:rPr lang="en-US" dirty="0">
                <a:solidFill>
                  <a:srgbClr val="000000"/>
                </a:solidFill>
                <a:latin typeface="+mn-lt"/>
                <a:ea typeface="ＭＳ Ｐゴシック" pitchFamily="-65" charset="-128"/>
              </a:rPr>
              <a:t>GPU Card’s Memory</a:t>
            </a:r>
          </a:p>
        </p:txBody>
      </p:sp>
      <p:sp>
        <p:nvSpPr>
          <p:cNvPr id="9" name="Rectangle 8"/>
          <p:cNvSpPr/>
          <p:nvPr/>
        </p:nvSpPr>
        <p:spPr>
          <a:xfrm>
            <a:off x="685800" y="2971800"/>
            <a:ext cx="1447800" cy="5334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>
                <a:solidFill>
                  <a:srgbClr val="000000"/>
                </a:solidFill>
                <a:ea typeface="ＭＳ Ｐゴシック" pitchFamily="-65" charset="-128"/>
              </a:rPr>
              <a:t>array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Supercomputing 2008 Education Program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7A4BC-9952-4472-A626-1E5F45EAB158}" type="slidenum">
              <a:rPr lang="en-US"/>
              <a:pPr/>
              <a:t>35</a:t>
            </a:fld>
            <a:endParaRPr lang="en-US"/>
          </a:p>
        </p:txBody>
      </p:sp>
      <p:sp>
        <p:nvSpPr>
          <p:cNvPr id="74754" name="Title 1"/>
          <p:cNvSpPr>
            <a:spLocks noGrp="1"/>
          </p:cNvSpPr>
          <p:nvPr>
            <p:ph type="title" idx="4294967295"/>
          </p:nvPr>
        </p:nvSpPr>
        <p:spPr/>
        <p:txBody>
          <a:bodyPr anchorCtr="0"/>
          <a:lstStyle/>
          <a:p>
            <a:r>
              <a:rPr lang="en-US"/>
              <a:t>Allocate Memory in the GPU card</a:t>
            </a:r>
          </a:p>
        </p:txBody>
      </p:sp>
      <p:sp>
        <p:nvSpPr>
          <p:cNvPr id="74755" name="Content Placeholder 2"/>
          <p:cNvSpPr>
            <a:spLocks noGrp="1"/>
          </p:cNvSpPr>
          <p:nvPr>
            <p:ph idx="429496729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4756" name="Date Placeholder 3"/>
          <p:cNvSpPr txBox="1">
            <a:spLocks noGrp="1"/>
          </p:cNvSpPr>
          <p:nvPr/>
        </p:nvSpPr>
        <p:spPr bwMode="auto">
          <a:xfrm>
            <a:off x="457200" y="6356350"/>
            <a:ext cx="2133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1" hangingPunct="1"/>
            <a:endParaRPr lang="en-US" sz="1200">
              <a:solidFill>
                <a:srgbClr val="898989"/>
              </a:solidFill>
              <a:ea typeface="ＭＳ Ｐゴシック" pitchFamily="-65" charset="-128"/>
            </a:endParaRPr>
          </a:p>
        </p:txBody>
      </p:sp>
      <p:sp>
        <p:nvSpPr>
          <p:cNvPr id="74757" name="Footer Placeholder 4"/>
          <p:cNvSpPr txBox="1">
            <a:spLocks noGrp="1"/>
          </p:cNvSpPr>
          <p:nvPr/>
        </p:nvSpPr>
        <p:spPr bwMode="auto">
          <a:xfrm>
            <a:off x="3124200" y="6356350"/>
            <a:ext cx="2895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1" hangingPunct="1"/>
            <a:endParaRPr lang="en-US" sz="1200">
              <a:solidFill>
                <a:srgbClr val="898989"/>
              </a:solidFill>
              <a:ea typeface="ＭＳ Ｐゴシック" pitchFamily="-65" charset="-128"/>
            </a:endParaRPr>
          </a:p>
        </p:txBody>
      </p:sp>
      <p:sp>
        <p:nvSpPr>
          <p:cNvPr id="74758" name="Slide Number Placeholder 5"/>
          <p:cNvSpPr txBox="1">
            <a:spLocks noGrp="1"/>
          </p:cNvSpPr>
          <p:nvPr/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 eaLnBrk="1" hangingPunct="1"/>
            <a:endParaRPr lang="en-US" sz="1200">
              <a:solidFill>
                <a:srgbClr val="898989"/>
              </a:solidFill>
              <a:ea typeface="ＭＳ Ｐゴシック" pitchFamily="-65" charset="-128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09600" y="2895600"/>
            <a:ext cx="2971800" cy="1828800"/>
          </a:xfrm>
          <a:prstGeom prst="rect">
            <a:avLst/>
          </a:prstGeom>
          <a:solidFill>
            <a:schemeClr val="tx1"/>
          </a:solidFill>
          <a:ln w="25400" algn="ctr">
            <a:solidFill>
              <a:srgbClr val="8064A2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defRPr/>
            </a:pPr>
            <a:r>
              <a:rPr lang="en-US" dirty="0">
                <a:solidFill>
                  <a:srgbClr val="000000"/>
                </a:solidFill>
                <a:latin typeface="+mn-lt"/>
                <a:ea typeface="ＭＳ Ｐゴシック" pitchFamily="-65" charset="-128"/>
              </a:rPr>
              <a:t>Host’s Memory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5410200" y="2895600"/>
            <a:ext cx="2971800" cy="1828800"/>
          </a:xfrm>
          <a:prstGeom prst="rect">
            <a:avLst/>
          </a:prstGeom>
          <a:solidFill>
            <a:schemeClr val="tx1"/>
          </a:solidFill>
          <a:ln w="25400" algn="ctr">
            <a:solidFill>
              <a:srgbClr val="8064A2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defRPr/>
            </a:pPr>
            <a:r>
              <a:rPr lang="en-US" dirty="0">
                <a:solidFill>
                  <a:srgbClr val="000000"/>
                </a:solidFill>
                <a:latin typeface="+mn-lt"/>
                <a:ea typeface="ＭＳ Ｐゴシック" pitchFamily="-65" charset="-128"/>
              </a:rPr>
              <a:t>GPU Card’s Memory</a:t>
            </a:r>
          </a:p>
        </p:txBody>
      </p:sp>
      <p:sp>
        <p:nvSpPr>
          <p:cNvPr id="9" name="Rectangle 8"/>
          <p:cNvSpPr/>
          <p:nvPr/>
        </p:nvSpPr>
        <p:spPr>
          <a:xfrm>
            <a:off x="5486400" y="2971800"/>
            <a:ext cx="1524000" cy="6096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>
                <a:solidFill>
                  <a:srgbClr val="000000"/>
                </a:solidFill>
                <a:ea typeface="ＭＳ Ｐゴシック" pitchFamily="-65" charset="-128"/>
              </a:rPr>
              <a:t>array_d</a:t>
            </a:r>
          </a:p>
        </p:txBody>
      </p:sp>
      <p:sp>
        <p:nvSpPr>
          <p:cNvPr id="10" name="Rectangle 9"/>
          <p:cNvSpPr/>
          <p:nvPr/>
        </p:nvSpPr>
        <p:spPr>
          <a:xfrm>
            <a:off x="685800" y="2971800"/>
            <a:ext cx="1447800" cy="5334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>
                <a:solidFill>
                  <a:srgbClr val="000000"/>
                </a:solidFill>
                <a:ea typeface="ＭＳ Ｐゴシック" pitchFamily="-65" charset="-128"/>
              </a:rPr>
              <a:t>array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Supercomputing 2008 Education Program</a:t>
            </a:r>
          </a:p>
        </p:txBody>
      </p:sp>
      <p:sp>
        <p:nvSpPr>
          <p:cNvPr id="13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9B8DD-B5E6-4956-AD89-766606713ED7}" type="slidenum">
              <a:rPr lang="en-US"/>
              <a:pPr/>
              <a:t>36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/>
        <p:txBody>
          <a:bodyPr anchorCtr="0">
            <a:normAutofit/>
          </a:bodyPr>
          <a:lstStyle/>
          <a:p>
            <a:r>
              <a:rPr lang="en-US" sz="3200"/>
              <a:t>Copy content from the host’s memory to the GPU card memory</a:t>
            </a:r>
          </a:p>
        </p:txBody>
      </p:sp>
      <p:sp>
        <p:nvSpPr>
          <p:cNvPr id="75779" name="Content Placeholder 2"/>
          <p:cNvSpPr>
            <a:spLocks noGrp="1"/>
          </p:cNvSpPr>
          <p:nvPr>
            <p:ph idx="429496729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5780" name="Date Placeholder 3"/>
          <p:cNvSpPr txBox="1">
            <a:spLocks noGrp="1"/>
          </p:cNvSpPr>
          <p:nvPr/>
        </p:nvSpPr>
        <p:spPr bwMode="auto">
          <a:xfrm>
            <a:off x="457200" y="6356350"/>
            <a:ext cx="2133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1" hangingPunct="1"/>
            <a:endParaRPr lang="en-US" sz="1200">
              <a:solidFill>
                <a:srgbClr val="898989"/>
              </a:solidFill>
              <a:ea typeface="ＭＳ Ｐゴシック" pitchFamily="-65" charset="-128"/>
            </a:endParaRPr>
          </a:p>
        </p:txBody>
      </p:sp>
      <p:sp>
        <p:nvSpPr>
          <p:cNvPr id="75781" name="Footer Placeholder 4"/>
          <p:cNvSpPr txBox="1">
            <a:spLocks noGrp="1"/>
          </p:cNvSpPr>
          <p:nvPr/>
        </p:nvSpPr>
        <p:spPr bwMode="auto">
          <a:xfrm>
            <a:off x="3124200" y="6356350"/>
            <a:ext cx="2895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1" hangingPunct="1"/>
            <a:endParaRPr lang="en-US" sz="1200">
              <a:solidFill>
                <a:srgbClr val="898989"/>
              </a:solidFill>
              <a:ea typeface="ＭＳ Ｐゴシック" pitchFamily="-65" charset="-128"/>
            </a:endParaRPr>
          </a:p>
        </p:txBody>
      </p:sp>
      <p:sp>
        <p:nvSpPr>
          <p:cNvPr id="75782" name="Slide Number Placeholder 5"/>
          <p:cNvSpPr txBox="1">
            <a:spLocks noGrp="1"/>
          </p:cNvSpPr>
          <p:nvPr/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 eaLnBrk="1" hangingPunct="1"/>
            <a:endParaRPr lang="en-US" sz="1200">
              <a:solidFill>
                <a:srgbClr val="898989"/>
              </a:solidFill>
              <a:ea typeface="ＭＳ Ｐゴシック" pitchFamily="-65" charset="-128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09600" y="2895600"/>
            <a:ext cx="2971800" cy="1828800"/>
          </a:xfrm>
          <a:prstGeom prst="rect">
            <a:avLst/>
          </a:prstGeom>
          <a:solidFill>
            <a:schemeClr val="tx1"/>
          </a:solidFill>
          <a:ln w="25400" algn="ctr">
            <a:solidFill>
              <a:srgbClr val="8064A2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defRPr/>
            </a:pPr>
            <a:r>
              <a:rPr lang="en-US" dirty="0">
                <a:solidFill>
                  <a:srgbClr val="000000"/>
                </a:solidFill>
                <a:latin typeface="+mn-lt"/>
                <a:ea typeface="ＭＳ Ｐゴシック" pitchFamily="-65" charset="-128"/>
              </a:rPr>
              <a:t>Host’s Memory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5410200" y="2895600"/>
            <a:ext cx="2971800" cy="1828800"/>
          </a:xfrm>
          <a:prstGeom prst="rect">
            <a:avLst/>
          </a:prstGeom>
          <a:solidFill>
            <a:schemeClr val="tx1"/>
          </a:solidFill>
          <a:ln w="25400" algn="ctr">
            <a:solidFill>
              <a:srgbClr val="8064A2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defRPr/>
            </a:pPr>
            <a:r>
              <a:rPr lang="en-US" dirty="0">
                <a:solidFill>
                  <a:srgbClr val="000000"/>
                </a:solidFill>
                <a:latin typeface="+mn-lt"/>
                <a:ea typeface="ＭＳ Ｐゴシック" pitchFamily="-65" charset="-128"/>
              </a:rPr>
              <a:t>GPU Card’s Memory</a:t>
            </a:r>
          </a:p>
        </p:txBody>
      </p:sp>
      <p:sp>
        <p:nvSpPr>
          <p:cNvPr id="9" name="Rectangle 8"/>
          <p:cNvSpPr/>
          <p:nvPr/>
        </p:nvSpPr>
        <p:spPr>
          <a:xfrm>
            <a:off x="5486400" y="2971800"/>
            <a:ext cx="1524000" cy="6096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>
                <a:solidFill>
                  <a:srgbClr val="000000"/>
                </a:solidFill>
                <a:ea typeface="ＭＳ Ｐゴシック" pitchFamily="-65" charset="-128"/>
              </a:rPr>
              <a:t>array_d</a:t>
            </a:r>
          </a:p>
        </p:txBody>
      </p:sp>
      <p:sp>
        <p:nvSpPr>
          <p:cNvPr id="10" name="Rectangle 9"/>
          <p:cNvSpPr/>
          <p:nvPr/>
        </p:nvSpPr>
        <p:spPr>
          <a:xfrm>
            <a:off x="685800" y="2971800"/>
            <a:ext cx="1447800" cy="5334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>
                <a:solidFill>
                  <a:srgbClr val="000000"/>
                </a:solidFill>
                <a:ea typeface="ＭＳ Ｐゴシック" pitchFamily="-65" charset="-128"/>
              </a:rPr>
              <a:t>array</a:t>
            </a:r>
          </a:p>
        </p:txBody>
      </p:sp>
      <p:sp>
        <p:nvSpPr>
          <p:cNvPr id="11" name="Right Arrow 10"/>
          <p:cNvSpPr>
            <a:spLocks noChangeArrowheads="1"/>
          </p:cNvSpPr>
          <p:nvPr/>
        </p:nvSpPr>
        <p:spPr bwMode="auto">
          <a:xfrm>
            <a:off x="3581400" y="2971800"/>
            <a:ext cx="1828800" cy="381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 w="25400" algn="ctr">
            <a:solidFill>
              <a:srgbClr val="8064A2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000000"/>
              </a:solidFill>
              <a:latin typeface="+mn-lt"/>
              <a:ea typeface="ＭＳ Ｐゴシック" pitchFamily="-65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Supercomputing 2008 Education Program</a:t>
            </a:r>
          </a:p>
        </p:txBody>
      </p:sp>
      <p:sp>
        <p:nvSpPr>
          <p:cNvPr id="22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31862-E07E-4396-86D4-2A433EF1F3D7}" type="slidenum">
              <a:rPr lang="en-US"/>
              <a:pPr/>
              <a:t>37</a:t>
            </a:fld>
            <a:endParaRPr lang="en-US"/>
          </a:p>
        </p:txBody>
      </p:sp>
      <p:sp>
        <p:nvSpPr>
          <p:cNvPr id="76802" name="Title 1"/>
          <p:cNvSpPr>
            <a:spLocks noGrp="1"/>
          </p:cNvSpPr>
          <p:nvPr>
            <p:ph type="title" idx="4294967295"/>
          </p:nvPr>
        </p:nvSpPr>
        <p:spPr/>
        <p:txBody>
          <a:bodyPr anchorCtr="0"/>
          <a:lstStyle/>
          <a:p>
            <a:r>
              <a:rPr lang="en-US"/>
              <a:t>Execute code on the GPU</a:t>
            </a:r>
          </a:p>
        </p:txBody>
      </p:sp>
      <p:sp>
        <p:nvSpPr>
          <p:cNvPr id="76803" name="Content Placeholder 2"/>
          <p:cNvSpPr>
            <a:spLocks noGrp="1"/>
          </p:cNvSpPr>
          <p:nvPr>
            <p:ph idx="429496729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6804" name="Date Placeholder 3"/>
          <p:cNvSpPr txBox="1">
            <a:spLocks noGrp="1"/>
          </p:cNvSpPr>
          <p:nvPr/>
        </p:nvSpPr>
        <p:spPr bwMode="auto">
          <a:xfrm>
            <a:off x="457200" y="6356350"/>
            <a:ext cx="2133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1" hangingPunct="1"/>
            <a:endParaRPr lang="en-US" sz="1200">
              <a:solidFill>
                <a:srgbClr val="898989"/>
              </a:solidFill>
              <a:ea typeface="ＭＳ Ｐゴシック" pitchFamily="-65" charset="-128"/>
            </a:endParaRPr>
          </a:p>
        </p:txBody>
      </p:sp>
      <p:sp>
        <p:nvSpPr>
          <p:cNvPr id="76805" name="Footer Placeholder 4"/>
          <p:cNvSpPr txBox="1">
            <a:spLocks noGrp="1"/>
          </p:cNvSpPr>
          <p:nvPr/>
        </p:nvSpPr>
        <p:spPr bwMode="auto">
          <a:xfrm>
            <a:off x="3124200" y="6356350"/>
            <a:ext cx="2895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1" hangingPunct="1"/>
            <a:endParaRPr lang="en-US" sz="1200">
              <a:solidFill>
                <a:srgbClr val="898989"/>
              </a:solidFill>
              <a:ea typeface="ＭＳ Ｐゴシック" pitchFamily="-65" charset="-128"/>
            </a:endParaRPr>
          </a:p>
        </p:txBody>
      </p:sp>
      <p:sp>
        <p:nvSpPr>
          <p:cNvPr id="76806" name="Slide Number Placeholder 5"/>
          <p:cNvSpPr txBox="1">
            <a:spLocks noGrp="1"/>
          </p:cNvSpPr>
          <p:nvPr/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 eaLnBrk="1" hangingPunct="1"/>
            <a:endParaRPr lang="en-US" sz="1200">
              <a:solidFill>
                <a:srgbClr val="898989"/>
              </a:solidFill>
              <a:ea typeface="ＭＳ Ｐゴシック" pitchFamily="-65" charset="-128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09600" y="2895600"/>
            <a:ext cx="2971800" cy="1828800"/>
          </a:xfrm>
          <a:prstGeom prst="rect">
            <a:avLst/>
          </a:prstGeom>
          <a:solidFill>
            <a:schemeClr val="tx1"/>
          </a:solidFill>
          <a:ln w="25400" algn="ctr">
            <a:solidFill>
              <a:srgbClr val="8064A2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defRPr/>
            </a:pPr>
            <a:r>
              <a:rPr lang="en-US" dirty="0">
                <a:solidFill>
                  <a:srgbClr val="000000"/>
                </a:solidFill>
                <a:latin typeface="+mn-lt"/>
                <a:ea typeface="ＭＳ Ｐゴシック" pitchFamily="-65" charset="-128"/>
              </a:rPr>
              <a:t>Host’s Memory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5410200" y="2895600"/>
            <a:ext cx="2971800" cy="1828800"/>
          </a:xfrm>
          <a:prstGeom prst="rect">
            <a:avLst/>
          </a:prstGeom>
          <a:solidFill>
            <a:schemeClr val="tx1"/>
          </a:solidFill>
          <a:ln w="25400" algn="ctr">
            <a:solidFill>
              <a:srgbClr val="8064A2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defRPr/>
            </a:pPr>
            <a:r>
              <a:rPr lang="en-US" dirty="0">
                <a:solidFill>
                  <a:srgbClr val="000000"/>
                </a:solidFill>
                <a:latin typeface="+mn-lt"/>
                <a:ea typeface="ＭＳ Ｐゴシック" pitchFamily="-65" charset="-128"/>
              </a:rPr>
              <a:t>GPU Card’s Memory</a:t>
            </a:r>
          </a:p>
        </p:txBody>
      </p:sp>
      <p:sp>
        <p:nvSpPr>
          <p:cNvPr id="9" name="Rectangle 8"/>
          <p:cNvSpPr/>
          <p:nvPr/>
        </p:nvSpPr>
        <p:spPr>
          <a:xfrm>
            <a:off x="5486400" y="2971800"/>
            <a:ext cx="1524000" cy="6096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>
                <a:solidFill>
                  <a:srgbClr val="000000"/>
                </a:solidFill>
                <a:ea typeface="ＭＳ Ｐゴシック" pitchFamily="-65" charset="-128"/>
              </a:rPr>
              <a:t>array_d</a:t>
            </a:r>
          </a:p>
        </p:txBody>
      </p:sp>
      <p:sp>
        <p:nvSpPr>
          <p:cNvPr id="10" name="Rectangle 9"/>
          <p:cNvSpPr/>
          <p:nvPr/>
        </p:nvSpPr>
        <p:spPr>
          <a:xfrm>
            <a:off x="685800" y="2971800"/>
            <a:ext cx="1447800" cy="5334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>
                <a:solidFill>
                  <a:srgbClr val="000000"/>
                </a:solidFill>
                <a:ea typeface="ＭＳ Ｐゴシック" pitchFamily="-65" charset="-128"/>
              </a:rPr>
              <a:t>array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5486400" y="1828800"/>
            <a:ext cx="1524000" cy="914400"/>
          </a:xfrm>
          <a:prstGeom prst="rect">
            <a:avLst/>
          </a:prstGeom>
          <a:solidFill>
            <a:schemeClr val="tx1"/>
          </a:solidFill>
          <a:ln w="25400" algn="ctr">
            <a:solidFill>
              <a:srgbClr val="8064A2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defRPr/>
            </a:pPr>
            <a:r>
              <a:rPr lang="en-US">
                <a:solidFill>
                  <a:srgbClr val="000000"/>
                </a:solidFill>
                <a:latin typeface="+mn-lt"/>
                <a:ea typeface="ＭＳ Ｐゴシック" pitchFamily="-65" charset="-128"/>
              </a:rPr>
              <a:t>GPU MPs</a:t>
            </a:r>
          </a:p>
        </p:txBody>
      </p:sp>
      <p:cxnSp>
        <p:nvCxnSpPr>
          <p:cNvPr id="15" name="Straight Arrow Connector 14"/>
          <p:cNvCxnSpPr>
            <a:cxnSpLocks noChangeShapeType="1"/>
          </p:cNvCxnSpPr>
          <p:nvPr/>
        </p:nvCxnSpPr>
        <p:spPr bwMode="auto">
          <a:xfrm rot="5400000">
            <a:off x="5600701" y="2857500"/>
            <a:ext cx="228600" cy="3175"/>
          </a:xfrm>
          <a:prstGeom prst="straightConnector1">
            <a:avLst/>
          </a:prstGeom>
          <a:noFill/>
          <a:ln w="25400">
            <a:solidFill>
              <a:srgbClr val="8064A2"/>
            </a:solidFill>
            <a:round/>
            <a:headEnd/>
            <a:tailEnd type="arrow" w="med" len="med"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</p:cxnSp>
      <p:cxnSp>
        <p:nvCxnSpPr>
          <p:cNvPr id="16" name="Straight Arrow Connector 15"/>
          <p:cNvCxnSpPr>
            <a:cxnSpLocks noChangeShapeType="1"/>
          </p:cNvCxnSpPr>
          <p:nvPr/>
        </p:nvCxnSpPr>
        <p:spPr bwMode="auto">
          <a:xfrm rot="5400000">
            <a:off x="5753894" y="2856706"/>
            <a:ext cx="228600" cy="1588"/>
          </a:xfrm>
          <a:prstGeom prst="straightConnector1">
            <a:avLst/>
          </a:prstGeom>
          <a:noFill/>
          <a:ln w="25400">
            <a:solidFill>
              <a:srgbClr val="8064A2"/>
            </a:solidFill>
            <a:round/>
            <a:headEnd/>
            <a:tailEnd type="arrow" w="med" len="med"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</p:cxnSp>
      <p:cxnSp>
        <p:nvCxnSpPr>
          <p:cNvPr id="17" name="Straight Arrow Connector 16"/>
          <p:cNvCxnSpPr>
            <a:cxnSpLocks noChangeShapeType="1"/>
          </p:cNvCxnSpPr>
          <p:nvPr/>
        </p:nvCxnSpPr>
        <p:spPr bwMode="auto">
          <a:xfrm rot="5400000">
            <a:off x="5906294" y="2856706"/>
            <a:ext cx="228600" cy="1588"/>
          </a:xfrm>
          <a:prstGeom prst="straightConnector1">
            <a:avLst/>
          </a:prstGeom>
          <a:noFill/>
          <a:ln w="25400">
            <a:solidFill>
              <a:srgbClr val="8064A2"/>
            </a:solidFill>
            <a:round/>
            <a:headEnd/>
            <a:tailEnd type="arrow" w="med" len="med"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</p:cxnSp>
      <p:cxnSp>
        <p:nvCxnSpPr>
          <p:cNvPr id="18" name="Straight Arrow Connector 17"/>
          <p:cNvCxnSpPr>
            <a:cxnSpLocks noChangeShapeType="1"/>
          </p:cNvCxnSpPr>
          <p:nvPr/>
        </p:nvCxnSpPr>
        <p:spPr bwMode="auto">
          <a:xfrm rot="5400000">
            <a:off x="6058694" y="2856706"/>
            <a:ext cx="228600" cy="1588"/>
          </a:xfrm>
          <a:prstGeom prst="straightConnector1">
            <a:avLst/>
          </a:prstGeom>
          <a:noFill/>
          <a:ln w="25400">
            <a:solidFill>
              <a:srgbClr val="8064A2"/>
            </a:solidFill>
            <a:round/>
            <a:headEnd/>
            <a:tailEnd type="arrow" w="med" len="med"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</p:cxnSp>
      <p:cxnSp>
        <p:nvCxnSpPr>
          <p:cNvPr id="19" name="Straight Arrow Connector 18"/>
          <p:cNvCxnSpPr>
            <a:cxnSpLocks noChangeShapeType="1"/>
          </p:cNvCxnSpPr>
          <p:nvPr/>
        </p:nvCxnSpPr>
        <p:spPr bwMode="auto">
          <a:xfrm rot="5400000">
            <a:off x="6211094" y="2856706"/>
            <a:ext cx="228600" cy="1588"/>
          </a:xfrm>
          <a:prstGeom prst="straightConnector1">
            <a:avLst/>
          </a:prstGeom>
          <a:noFill/>
          <a:ln w="25400">
            <a:solidFill>
              <a:srgbClr val="8064A2"/>
            </a:solidFill>
            <a:round/>
            <a:headEnd/>
            <a:tailEnd type="arrow" w="med" len="med"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</p:cxnSp>
      <p:cxnSp>
        <p:nvCxnSpPr>
          <p:cNvPr id="20" name="Straight Arrow Connector 19"/>
          <p:cNvCxnSpPr>
            <a:cxnSpLocks noChangeShapeType="1"/>
          </p:cNvCxnSpPr>
          <p:nvPr/>
        </p:nvCxnSpPr>
        <p:spPr bwMode="auto">
          <a:xfrm rot="5400000">
            <a:off x="6363494" y="2856706"/>
            <a:ext cx="228600" cy="1588"/>
          </a:xfrm>
          <a:prstGeom prst="straightConnector1">
            <a:avLst/>
          </a:prstGeom>
          <a:noFill/>
          <a:ln w="25400">
            <a:solidFill>
              <a:srgbClr val="8064A2"/>
            </a:solidFill>
            <a:round/>
            <a:headEnd/>
            <a:tailEnd type="arrow" w="med" len="med"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Supercomputing 2008 Education Program</a:t>
            </a:r>
          </a:p>
        </p:txBody>
      </p:sp>
      <p:sp>
        <p:nvSpPr>
          <p:cNvPr id="13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7866E-582B-49F3-8EEF-E0D9E1C88F39}" type="slidenum">
              <a:rPr lang="en-US"/>
              <a:pPr/>
              <a:t>38</a:t>
            </a:fld>
            <a:endParaRPr lang="en-US"/>
          </a:p>
        </p:txBody>
      </p:sp>
      <p:sp>
        <p:nvSpPr>
          <p:cNvPr id="77826" name="Title 1"/>
          <p:cNvSpPr>
            <a:spLocks noGrp="1"/>
          </p:cNvSpPr>
          <p:nvPr>
            <p:ph type="title" idx="4294967295"/>
          </p:nvPr>
        </p:nvSpPr>
        <p:spPr/>
        <p:txBody>
          <a:bodyPr anchorCtr="0"/>
          <a:lstStyle/>
          <a:p>
            <a:r>
              <a:rPr lang="en-US" sz="4000"/>
              <a:t>Copy results back to the host memory</a:t>
            </a:r>
          </a:p>
        </p:txBody>
      </p:sp>
      <p:sp>
        <p:nvSpPr>
          <p:cNvPr id="77827" name="Content Placeholder 2"/>
          <p:cNvSpPr>
            <a:spLocks noGrp="1"/>
          </p:cNvSpPr>
          <p:nvPr>
            <p:ph idx="429496729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7828" name="Date Placeholder 3"/>
          <p:cNvSpPr txBox="1">
            <a:spLocks noGrp="1"/>
          </p:cNvSpPr>
          <p:nvPr/>
        </p:nvSpPr>
        <p:spPr bwMode="auto">
          <a:xfrm>
            <a:off x="457200" y="6356350"/>
            <a:ext cx="2133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1" hangingPunct="1"/>
            <a:endParaRPr lang="en-US" sz="1200">
              <a:solidFill>
                <a:srgbClr val="898989"/>
              </a:solidFill>
              <a:ea typeface="ＭＳ Ｐゴシック" pitchFamily="-65" charset="-128"/>
            </a:endParaRPr>
          </a:p>
        </p:txBody>
      </p:sp>
      <p:sp>
        <p:nvSpPr>
          <p:cNvPr id="77829" name="Footer Placeholder 4"/>
          <p:cNvSpPr txBox="1">
            <a:spLocks noGrp="1"/>
          </p:cNvSpPr>
          <p:nvPr/>
        </p:nvSpPr>
        <p:spPr bwMode="auto">
          <a:xfrm>
            <a:off x="3124200" y="6356350"/>
            <a:ext cx="2895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1" hangingPunct="1"/>
            <a:endParaRPr lang="en-US" sz="1200">
              <a:solidFill>
                <a:srgbClr val="898989"/>
              </a:solidFill>
              <a:ea typeface="ＭＳ Ｐゴシック" pitchFamily="-65" charset="-128"/>
            </a:endParaRPr>
          </a:p>
        </p:txBody>
      </p:sp>
      <p:sp>
        <p:nvSpPr>
          <p:cNvPr id="77830" name="Slide Number Placeholder 5"/>
          <p:cNvSpPr txBox="1">
            <a:spLocks noGrp="1"/>
          </p:cNvSpPr>
          <p:nvPr/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 eaLnBrk="1" hangingPunct="1"/>
            <a:endParaRPr lang="en-US" sz="1200">
              <a:solidFill>
                <a:srgbClr val="898989"/>
              </a:solidFill>
              <a:ea typeface="ＭＳ Ｐゴシック" pitchFamily="-65" charset="-128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09600" y="2895600"/>
            <a:ext cx="2971800" cy="1828800"/>
          </a:xfrm>
          <a:prstGeom prst="rect">
            <a:avLst/>
          </a:prstGeom>
          <a:solidFill>
            <a:schemeClr val="tx1"/>
          </a:solidFill>
          <a:ln w="25400" algn="ctr">
            <a:solidFill>
              <a:srgbClr val="8064A2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defRPr/>
            </a:pPr>
            <a:r>
              <a:rPr lang="en-US" dirty="0">
                <a:solidFill>
                  <a:srgbClr val="000000"/>
                </a:solidFill>
                <a:latin typeface="+mn-lt"/>
                <a:ea typeface="ＭＳ Ｐゴシック" pitchFamily="-65" charset="-128"/>
              </a:rPr>
              <a:t>Host’s Memory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5410200" y="2895600"/>
            <a:ext cx="2971800" cy="1828800"/>
          </a:xfrm>
          <a:prstGeom prst="rect">
            <a:avLst/>
          </a:prstGeom>
          <a:solidFill>
            <a:schemeClr val="tx1"/>
          </a:solidFill>
          <a:ln w="25400" algn="ctr">
            <a:solidFill>
              <a:srgbClr val="8064A2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defRPr/>
            </a:pPr>
            <a:r>
              <a:rPr lang="en-US" dirty="0">
                <a:solidFill>
                  <a:srgbClr val="000000"/>
                </a:solidFill>
                <a:latin typeface="+mn-lt"/>
                <a:ea typeface="ＭＳ Ｐゴシック" pitchFamily="-65" charset="-128"/>
              </a:rPr>
              <a:t>GPU Card’s Memory</a:t>
            </a:r>
          </a:p>
        </p:txBody>
      </p:sp>
      <p:sp>
        <p:nvSpPr>
          <p:cNvPr id="9" name="Rectangle 8"/>
          <p:cNvSpPr/>
          <p:nvPr/>
        </p:nvSpPr>
        <p:spPr>
          <a:xfrm>
            <a:off x="5486400" y="2971800"/>
            <a:ext cx="1524000" cy="6096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>
                <a:solidFill>
                  <a:srgbClr val="000000"/>
                </a:solidFill>
                <a:ea typeface="ＭＳ Ｐゴシック" pitchFamily="-65" charset="-128"/>
              </a:rPr>
              <a:t>array_d</a:t>
            </a:r>
          </a:p>
        </p:txBody>
      </p:sp>
      <p:sp>
        <p:nvSpPr>
          <p:cNvPr id="10" name="Rectangle 9"/>
          <p:cNvSpPr/>
          <p:nvPr/>
        </p:nvSpPr>
        <p:spPr>
          <a:xfrm>
            <a:off x="685800" y="2971800"/>
            <a:ext cx="1447800" cy="5334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>
                <a:solidFill>
                  <a:srgbClr val="000000"/>
                </a:solidFill>
                <a:ea typeface="ＭＳ Ｐゴシック" pitchFamily="-65" charset="-128"/>
              </a:rPr>
              <a:t>array</a:t>
            </a:r>
          </a:p>
        </p:txBody>
      </p:sp>
      <p:sp>
        <p:nvSpPr>
          <p:cNvPr id="11" name="Left Arrow 10"/>
          <p:cNvSpPr>
            <a:spLocks noChangeArrowheads="1"/>
          </p:cNvSpPr>
          <p:nvPr/>
        </p:nvSpPr>
        <p:spPr bwMode="auto">
          <a:xfrm>
            <a:off x="3581400" y="3048000"/>
            <a:ext cx="1828800" cy="3048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 w="25400" algn="ctr">
            <a:solidFill>
              <a:srgbClr val="8064A2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000000"/>
              </a:solidFill>
              <a:latin typeface="+mn-lt"/>
              <a:ea typeface="ＭＳ Ｐゴシック" pitchFamily="-65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Supercomputing 2008 Education Program</a:t>
            </a: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53258-1E4C-4E9B-A514-8D47E8AED81F}" type="slidenum">
              <a:rPr lang="en-US"/>
              <a:pPr/>
              <a:t>39</a:t>
            </a:fld>
            <a:endParaRPr lang="en-US"/>
          </a:p>
        </p:txBody>
      </p:sp>
      <p:sp>
        <p:nvSpPr>
          <p:cNvPr id="78850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 anchorCtr="0"/>
          <a:lstStyle/>
          <a:p>
            <a:r>
              <a:rPr lang="en-US"/>
              <a:t>The Kernel</a:t>
            </a:r>
          </a:p>
        </p:txBody>
      </p:sp>
      <p:sp>
        <p:nvSpPr>
          <p:cNvPr id="78851" name="Rectangle 3"/>
          <p:cNvSpPr>
            <a:spLocks noGrp="1" noChangeArrowheads="1"/>
          </p:cNvSpPr>
          <p:nvPr>
            <p:ph sz="half" idx="4294967295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r>
              <a:rPr lang="en-US" sz="2000"/>
              <a:t>It is necessary to write the code that will be executed in the stream processors in the GPU card</a:t>
            </a:r>
          </a:p>
          <a:p>
            <a:r>
              <a:rPr lang="en-US" sz="2000"/>
              <a:t>That code, called the kernel, will be downloaded and executed, simultaneously and in lock-step fashion, in several (all?) stream processors in the GPU card</a:t>
            </a:r>
          </a:p>
          <a:p>
            <a:r>
              <a:rPr lang="en-US" sz="2000"/>
              <a:t>How is every instance of the kernel going to know which piece of data it is working on?</a:t>
            </a:r>
          </a:p>
        </p:txBody>
      </p:sp>
      <p:sp>
        <p:nvSpPr>
          <p:cNvPr id="78852" name="Date Placeholder 3"/>
          <p:cNvSpPr txBox="1">
            <a:spLocks noGrp="1"/>
          </p:cNvSpPr>
          <p:nvPr/>
        </p:nvSpPr>
        <p:spPr bwMode="auto">
          <a:xfrm>
            <a:off x="457200" y="6356350"/>
            <a:ext cx="2133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1" hangingPunct="1"/>
            <a:endParaRPr lang="en-US" sz="1200">
              <a:solidFill>
                <a:srgbClr val="898989"/>
              </a:solidFill>
              <a:ea typeface="ＭＳ Ｐゴシック" pitchFamily="-65" charset="-128"/>
            </a:endParaRPr>
          </a:p>
        </p:txBody>
      </p:sp>
      <p:sp>
        <p:nvSpPr>
          <p:cNvPr id="78853" name="Footer Placeholder 4"/>
          <p:cNvSpPr txBox="1">
            <a:spLocks noGrp="1"/>
          </p:cNvSpPr>
          <p:nvPr/>
        </p:nvSpPr>
        <p:spPr bwMode="auto">
          <a:xfrm>
            <a:off x="3124200" y="6356350"/>
            <a:ext cx="2895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1" hangingPunct="1"/>
            <a:endParaRPr lang="en-US" sz="1200">
              <a:solidFill>
                <a:srgbClr val="898989"/>
              </a:solidFill>
              <a:ea typeface="ＭＳ Ｐゴシック" pitchFamily="-65" charset="-128"/>
            </a:endParaRPr>
          </a:p>
        </p:txBody>
      </p:sp>
      <p:sp>
        <p:nvSpPr>
          <p:cNvPr id="78854" name="Slide Number Placeholder 5"/>
          <p:cNvSpPr txBox="1">
            <a:spLocks noGrp="1"/>
          </p:cNvSpPr>
          <p:nvPr/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 eaLnBrk="1" hangingPunct="1"/>
            <a:endParaRPr lang="en-US" sz="1200">
              <a:solidFill>
                <a:srgbClr val="898989"/>
              </a:solidFill>
              <a:ea typeface="ＭＳ Ｐゴシック" pitchFamily="-65" charset="-128"/>
            </a:endParaRPr>
          </a:p>
        </p:txBody>
      </p:sp>
      <p:pic>
        <p:nvPicPr>
          <p:cNvPr id="78855" name="Picture 7"/>
          <p:cNvPicPr>
            <a:picLocks noGrp="1" noChangeAspect="1" noChangeArrowheads="1"/>
          </p:cNvPicPr>
          <p:nvPr>
            <p:ph sz="half" idx="4294967295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4648200" y="2251075"/>
            <a:ext cx="4038600" cy="3224213"/>
          </a:xfr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Supercomputing 2008 Education Program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40F69-6283-417B-9A8C-C0A6E5C4A1BE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0963" y="585788"/>
            <a:ext cx="8982075" cy="5686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Supercomputing 2008 Education Program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95F16-1C92-4CE7-86EB-0ACC1DA48C33}" type="slidenum">
              <a:rPr lang="en-US"/>
              <a:pPr/>
              <a:t>40</a:t>
            </a:fld>
            <a:endParaRPr lang="en-US"/>
          </a:p>
        </p:txBody>
      </p:sp>
      <p:sp>
        <p:nvSpPr>
          <p:cNvPr id="80898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 anchorCtr="0"/>
          <a:lstStyle/>
          <a:p>
            <a:r>
              <a:rPr lang="en-US"/>
              <a:t>Grid Size and Block Size</a:t>
            </a:r>
          </a:p>
        </p:txBody>
      </p:sp>
      <p:sp>
        <p:nvSpPr>
          <p:cNvPr id="80899" name="Rectangle 3"/>
          <p:cNvSpPr>
            <a:spLocks noGrp="1" noChangeArrowheads="1"/>
          </p:cNvSpPr>
          <p:nvPr>
            <p:ph idx="4294967295"/>
          </p:nvPr>
        </p:nvSpPr>
        <p:spPr/>
        <p:txBody>
          <a:bodyPr/>
          <a:lstStyle/>
          <a:p>
            <a:r>
              <a:rPr lang="en-US"/>
              <a:t>Programmers need to specify:</a:t>
            </a:r>
          </a:p>
          <a:p>
            <a:pPr lvl="1"/>
            <a:r>
              <a:rPr lang="en-US"/>
              <a:t>The grid size: The size and shape of the data that the program will be working on</a:t>
            </a:r>
          </a:p>
          <a:p>
            <a:pPr lvl="1"/>
            <a:r>
              <a:rPr lang="en-US"/>
              <a:t>The block size: The block size indicates the sub-area of the original grid that will be assigned to an MP (a set of stream processors that share local memory)</a:t>
            </a:r>
          </a:p>
        </p:txBody>
      </p:sp>
      <p:sp>
        <p:nvSpPr>
          <p:cNvPr id="80900" name="Date Placeholder 3"/>
          <p:cNvSpPr txBox="1">
            <a:spLocks noGrp="1"/>
          </p:cNvSpPr>
          <p:nvPr/>
        </p:nvSpPr>
        <p:spPr bwMode="auto">
          <a:xfrm>
            <a:off x="457200" y="6356350"/>
            <a:ext cx="2133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1" hangingPunct="1"/>
            <a:endParaRPr lang="en-US" sz="1200">
              <a:solidFill>
                <a:srgbClr val="898989"/>
              </a:solidFill>
              <a:ea typeface="ＭＳ Ｐゴシック" pitchFamily="-65" charset="-128"/>
            </a:endParaRPr>
          </a:p>
        </p:txBody>
      </p:sp>
      <p:sp>
        <p:nvSpPr>
          <p:cNvPr id="80901" name="Footer Placeholder 4"/>
          <p:cNvSpPr txBox="1">
            <a:spLocks noGrp="1"/>
          </p:cNvSpPr>
          <p:nvPr/>
        </p:nvSpPr>
        <p:spPr bwMode="auto">
          <a:xfrm>
            <a:off x="3124200" y="6356350"/>
            <a:ext cx="2895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1" hangingPunct="1"/>
            <a:endParaRPr lang="en-US" sz="1200">
              <a:solidFill>
                <a:srgbClr val="898989"/>
              </a:solidFill>
              <a:ea typeface="ＭＳ Ｐゴシック" pitchFamily="-65" charset="-128"/>
            </a:endParaRPr>
          </a:p>
        </p:txBody>
      </p:sp>
      <p:sp>
        <p:nvSpPr>
          <p:cNvPr id="80902" name="Slide Number Placeholder 5"/>
          <p:cNvSpPr txBox="1">
            <a:spLocks noGrp="1"/>
          </p:cNvSpPr>
          <p:nvPr/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 eaLnBrk="1" hangingPunct="1"/>
            <a:endParaRPr lang="en-US" sz="1200">
              <a:solidFill>
                <a:srgbClr val="898989"/>
              </a:solidFill>
              <a:ea typeface="ＭＳ Ｐゴシック" pitchFamily="-65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Supercomputing 2008 Education Program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3C415-D0E3-4CAA-9BB8-247DA85BD0EC}" type="slidenum">
              <a:rPr lang="en-US"/>
              <a:pPr/>
              <a:t>41</a:t>
            </a:fld>
            <a:endParaRPr lang="en-US"/>
          </a:p>
        </p:txBody>
      </p:sp>
      <p:sp>
        <p:nvSpPr>
          <p:cNvPr id="82946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 anchorCtr="0"/>
          <a:lstStyle/>
          <a:p>
            <a:r>
              <a:rPr lang="en-US"/>
              <a:t>Block Size</a:t>
            </a:r>
          </a:p>
        </p:txBody>
      </p:sp>
      <p:sp>
        <p:nvSpPr>
          <p:cNvPr id="82947" name="Rectangle 3"/>
          <p:cNvSpPr>
            <a:spLocks noGrp="1" noChangeArrowheads="1"/>
          </p:cNvSpPr>
          <p:nvPr>
            <p:ph idx="4294967295"/>
          </p:nvPr>
        </p:nvSpPr>
        <p:spPr/>
        <p:txBody>
          <a:bodyPr/>
          <a:lstStyle/>
          <a:p>
            <a:r>
              <a:rPr lang="en-US"/>
              <a:t>Recall that the “stream processors” of the GPU are organized as MPs (multi-processors) and every MP has its own set of resources:</a:t>
            </a:r>
          </a:p>
          <a:p>
            <a:pPr lvl="1"/>
            <a:r>
              <a:rPr lang="en-US"/>
              <a:t>Registers</a:t>
            </a:r>
          </a:p>
          <a:p>
            <a:pPr lvl="1"/>
            <a:r>
              <a:rPr lang="en-US"/>
              <a:t>Local memory</a:t>
            </a:r>
          </a:p>
          <a:p>
            <a:r>
              <a:rPr lang="en-US"/>
              <a:t>The block size needs to be chosen such that there are enough resources in an MP to execute a block at a time.</a:t>
            </a:r>
          </a:p>
        </p:txBody>
      </p:sp>
      <p:sp>
        <p:nvSpPr>
          <p:cNvPr id="82948" name="Date Placeholder 3"/>
          <p:cNvSpPr txBox="1">
            <a:spLocks noGrp="1"/>
          </p:cNvSpPr>
          <p:nvPr/>
        </p:nvSpPr>
        <p:spPr bwMode="auto">
          <a:xfrm>
            <a:off x="457200" y="6356350"/>
            <a:ext cx="2133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1" hangingPunct="1"/>
            <a:endParaRPr lang="en-US" sz="1200">
              <a:solidFill>
                <a:srgbClr val="898989"/>
              </a:solidFill>
              <a:ea typeface="ＭＳ Ｐゴシック" pitchFamily="-65" charset="-128"/>
            </a:endParaRPr>
          </a:p>
        </p:txBody>
      </p:sp>
      <p:sp>
        <p:nvSpPr>
          <p:cNvPr id="82949" name="Footer Placeholder 5"/>
          <p:cNvSpPr txBox="1">
            <a:spLocks noGrp="1"/>
          </p:cNvSpPr>
          <p:nvPr/>
        </p:nvSpPr>
        <p:spPr bwMode="auto">
          <a:xfrm>
            <a:off x="3124200" y="6356350"/>
            <a:ext cx="2895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1" hangingPunct="1"/>
            <a:endParaRPr lang="en-US" sz="1200">
              <a:solidFill>
                <a:srgbClr val="898989"/>
              </a:solidFill>
              <a:ea typeface="ＭＳ Ｐゴシック" pitchFamily="-65" charset="-128"/>
            </a:endParaRPr>
          </a:p>
        </p:txBody>
      </p:sp>
      <p:sp>
        <p:nvSpPr>
          <p:cNvPr id="82950" name="Slide Number Placeholder 4"/>
          <p:cNvSpPr txBox="1">
            <a:spLocks noGrp="1"/>
          </p:cNvSpPr>
          <p:nvPr/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 eaLnBrk="1" hangingPunct="1"/>
            <a:endParaRPr lang="en-US" sz="1200">
              <a:solidFill>
                <a:srgbClr val="898989"/>
              </a:solidFill>
              <a:ea typeface="ＭＳ Ｐゴシック" pitchFamily="-65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Supercomputing 2008 Education Program</a:t>
            </a:r>
          </a:p>
        </p:txBody>
      </p:sp>
      <p:sp>
        <p:nvSpPr>
          <p:cNvPr id="40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710CC3-1FD9-454D-B5D1-E7F6CC7384A3}" type="slidenum">
              <a:rPr lang="en-US"/>
              <a:pPr/>
              <a:t>42</a:t>
            </a:fld>
            <a:endParaRPr lang="en-US"/>
          </a:p>
        </p:txBody>
      </p:sp>
      <p:sp>
        <p:nvSpPr>
          <p:cNvPr id="83970" name="Title 1"/>
          <p:cNvSpPr>
            <a:spLocks noGrp="1"/>
          </p:cNvSpPr>
          <p:nvPr>
            <p:ph type="title" idx="4294967295"/>
          </p:nvPr>
        </p:nvSpPr>
        <p:spPr/>
        <p:txBody>
          <a:bodyPr anchorCtr="0"/>
          <a:lstStyle/>
          <a:p>
            <a:r>
              <a:rPr lang="en-US"/>
              <a:t>In the GPU:</a:t>
            </a:r>
          </a:p>
        </p:txBody>
      </p:sp>
      <p:sp>
        <p:nvSpPr>
          <p:cNvPr id="83971" name="Content Placeholder 2"/>
          <p:cNvSpPr>
            <a:spLocks noGrp="1"/>
          </p:cNvSpPr>
          <p:nvPr>
            <p:ph idx="4294967295"/>
          </p:nvPr>
        </p:nvSpPr>
        <p:spPr>
          <a:xfrm>
            <a:off x="457200" y="1676400"/>
            <a:ext cx="8229600" cy="4297363"/>
          </a:xfrm>
        </p:spPr>
        <p:txBody>
          <a:bodyPr/>
          <a:lstStyle/>
          <a:p>
            <a:pPr>
              <a:buFont typeface="Wingdings" pitchFamily="2" charset="2"/>
              <a:buNone/>
            </a:pPr>
            <a:endParaRPr lang="en-US"/>
          </a:p>
          <a:p>
            <a:pPr>
              <a:buFont typeface="Wingdings" pitchFamily="2" charset="2"/>
              <a:buNone/>
            </a:pPr>
            <a:r>
              <a:rPr lang="en-US" sz="2000"/>
              <a:t>Processing</a:t>
            </a:r>
            <a:r>
              <a:rPr lang="en-US" sz="2400"/>
              <a:t> </a:t>
            </a:r>
            <a:r>
              <a:rPr lang="en-US" sz="2000"/>
              <a:t>Elements</a:t>
            </a:r>
          </a:p>
          <a:p>
            <a:pPr>
              <a:buFont typeface="Wingdings" pitchFamily="2" charset="2"/>
              <a:buNone/>
            </a:pPr>
            <a:endParaRPr lang="en-US" sz="2000"/>
          </a:p>
          <a:p>
            <a:pPr>
              <a:buFont typeface="Wingdings" pitchFamily="2" charset="2"/>
              <a:buNone/>
            </a:pPr>
            <a:endParaRPr lang="en-US" sz="2000"/>
          </a:p>
          <a:p>
            <a:pPr>
              <a:buFont typeface="Wingdings" pitchFamily="2" charset="2"/>
              <a:buNone/>
            </a:pPr>
            <a:endParaRPr lang="en-US" sz="2000"/>
          </a:p>
          <a:p>
            <a:pPr>
              <a:buFont typeface="Wingdings" pitchFamily="2" charset="2"/>
              <a:buNone/>
            </a:pPr>
            <a:endParaRPr lang="en-US" sz="2000"/>
          </a:p>
          <a:p>
            <a:pPr>
              <a:buFont typeface="Wingdings" pitchFamily="2" charset="2"/>
              <a:buNone/>
            </a:pPr>
            <a:endParaRPr lang="en-US" sz="2000"/>
          </a:p>
          <a:p>
            <a:pPr>
              <a:buFont typeface="Wingdings" pitchFamily="2" charset="2"/>
              <a:buNone/>
            </a:pPr>
            <a:endParaRPr lang="en-US" sz="2000"/>
          </a:p>
          <a:p>
            <a:pPr>
              <a:buFont typeface="Wingdings" pitchFamily="2" charset="2"/>
              <a:buNone/>
            </a:pPr>
            <a:endParaRPr lang="en-US" sz="2000"/>
          </a:p>
          <a:p>
            <a:pPr>
              <a:buFont typeface="Wingdings" pitchFamily="2" charset="2"/>
              <a:buNone/>
            </a:pPr>
            <a:endParaRPr lang="en-US" sz="1000"/>
          </a:p>
          <a:p>
            <a:pPr>
              <a:buFont typeface="Wingdings" pitchFamily="2" charset="2"/>
              <a:buNone/>
            </a:pPr>
            <a:r>
              <a:rPr lang="en-US" sz="2000"/>
              <a:t>Array Elements</a:t>
            </a:r>
          </a:p>
        </p:txBody>
      </p:sp>
      <p:sp>
        <p:nvSpPr>
          <p:cNvPr id="83972" name="Date Placeholder 3"/>
          <p:cNvSpPr txBox="1">
            <a:spLocks noGrp="1"/>
          </p:cNvSpPr>
          <p:nvPr/>
        </p:nvSpPr>
        <p:spPr bwMode="auto">
          <a:xfrm>
            <a:off x="457200" y="6356350"/>
            <a:ext cx="2133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1" hangingPunct="1"/>
            <a:endParaRPr lang="en-US" sz="1200">
              <a:solidFill>
                <a:srgbClr val="898989"/>
              </a:solidFill>
              <a:ea typeface="ＭＳ Ｐゴシック" pitchFamily="-65" charset="-128"/>
            </a:endParaRPr>
          </a:p>
        </p:txBody>
      </p:sp>
      <p:sp>
        <p:nvSpPr>
          <p:cNvPr id="83973" name="Footer Placeholder 4"/>
          <p:cNvSpPr txBox="1">
            <a:spLocks noGrp="1"/>
          </p:cNvSpPr>
          <p:nvPr/>
        </p:nvSpPr>
        <p:spPr bwMode="auto">
          <a:xfrm>
            <a:off x="3124200" y="6356350"/>
            <a:ext cx="2895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1" hangingPunct="1"/>
            <a:endParaRPr lang="en-US" sz="1200">
              <a:solidFill>
                <a:srgbClr val="898989"/>
              </a:solidFill>
              <a:ea typeface="ＭＳ Ｐゴシック" pitchFamily="-65" charset="-128"/>
            </a:endParaRPr>
          </a:p>
        </p:txBody>
      </p:sp>
      <p:sp>
        <p:nvSpPr>
          <p:cNvPr id="83974" name="Slide Number Placeholder 5"/>
          <p:cNvSpPr txBox="1">
            <a:spLocks noGrp="1"/>
          </p:cNvSpPr>
          <p:nvPr/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 eaLnBrk="1" hangingPunct="1"/>
            <a:endParaRPr lang="en-US" sz="1200">
              <a:solidFill>
                <a:srgbClr val="898989"/>
              </a:solidFill>
              <a:ea typeface="ＭＳ Ｐゴシック" pitchFamily="-65" charset="-128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1600200" y="2895600"/>
            <a:ext cx="990600" cy="914400"/>
          </a:xfrm>
          <a:prstGeom prst="rect">
            <a:avLst/>
          </a:prstGeom>
          <a:solidFill>
            <a:schemeClr val="tx1"/>
          </a:solidFill>
          <a:ln w="25400" algn="ctr">
            <a:solidFill>
              <a:srgbClr val="8064A2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000000"/>
              </a:solidFill>
              <a:latin typeface="+mn-lt"/>
              <a:ea typeface="ＭＳ Ｐゴシック" pitchFamily="-65" charset="-128"/>
            </a:endParaRP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2590800" y="2895600"/>
            <a:ext cx="990600" cy="914400"/>
          </a:xfrm>
          <a:prstGeom prst="rect">
            <a:avLst/>
          </a:prstGeom>
          <a:solidFill>
            <a:schemeClr val="tx1"/>
          </a:solidFill>
          <a:ln w="25400" algn="ctr">
            <a:solidFill>
              <a:srgbClr val="8064A2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000000"/>
              </a:solidFill>
              <a:latin typeface="+mn-lt"/>
              <a:ea typeface="ＭＳ Ｐゴシック" pitchFamily="-65" charset="-128"/>
            </a:endParaRP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3581400" y="2895600"/>
            <a:ext cx="990600" cy="914400"/>
          </a:xfrm>
          <a:prstGeom prst="rect">
            <a:avLst/>
          </a:prstGeom>
          <a:solidFill>
            <a:schemeClr val="tx1"/>
          </a:solidFill>
          <a:ln w="25400" algn="ctr">
            <a:solidFill>
              <a:srgbClr val="8064A2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000000"/>
              </a:solidFill>
              <a:latin typeface="+mn-lt"/>
              <a:ea typeface="ＭＳ Ｐゴシック" pitchFamily="-65" charset="-128"/>
            </a:endParaRP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4572000" y="2895600"/>
            <a:ext cx="990600" cy="914400"/>
          </a:xfrm>
          <a:prstGeom prst="rect">
            <a:avLst/>
          </a:prstGeom>
          <a:solidFill>
            <a:schemeClr val="tx1"/>
          </a:solidFill>
          <a:ln w="25400" algn="ctr">
            <a:solidFill>
              <a:srgbClr val="8064A2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000000"/>
              </a:solidFill>
              <a:latin typeface="+mn-lt"/>
              <a:ea typeface="ＭＳ Ｐゴシック" pitchFamily="-65" charset="-128"/>
            </a:endParaRP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5562600" y="2895600"/>
            <a:ext cx="990600" cy="914400"/>
          </a:xfrm>
          <a:prstGeom prst="rect">
            <a:avLst/>
          </a:prstGeom>
          <a:solidFill>
            <a:schemeClr val="tx1"/>
          </a:solidFill>
          <a:ln w="25400" algn="ctr">
            <a:solidFill>
              <a:srgbClr val="8064A2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000000"/>
              </a:solidFill>
              <a:latin typeface="+mn-lt"/>
              <a:ea typeface="ＭＳ Ｐゴシック" pitchFamily="-65" charset="-128"/>
            </a:endParaRP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6553200" y="2895600"/>
            <a:ext cx="990600" cy="914400"/>
          </a:xfrm>
          <a:prstGeom prst="rect">
            <a:avLst/>
          </a:prstGeom>
          <a:solidFill>
            <a:schemeClr val="tx1"/>
          </a:solidFill>
          <a:ln w="25400" algn="ctr">
            <a:solidFill>
              <a:srgbClr val="8064A2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000000"/>
              </a:solidFill>
              <a:latin typeface="+mn-lt"/>
              <a:ea typeface="ＭＳ Ｐゴシック" pitchFamily="-65" charset="-128"/>
            </a:endParaRP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7543800" y="2895600"/>
            <a:ext cx="990600" cy="914400"/>
          </a:xfrm>
          <a:prstGeom prst="rect">
            <a:avLst/>
          </a:prstGeom>
          <a:solidFill>
            <a:schemeClr val="tx1"/>
          </a:solidFill>
          <a:ln w="25400" algn="ctr">
            <a:solidFill>
              <a:srgbClr val="8064A2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000000"/>
              </a:solidFill>
              <a:latin typeface="+mn-lt"/>
              <a:ea typeface="ＭＳ Ｐゴシック" pitchFamily="-65" charset="-128"/>
            </a:endParaRPr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609600" y="2895600"/>
            <a:ext cx="990600" cy="914400"/>
          </a:xfrm>
          <a:prstGeom prst="rect">
            <a:avLst/>
          </a:prstGeom>
          <a:solidFill>
            <a:schemeClr val="tx1"/>
          </a:solidFill>
          <a:ln w="25400" algn="ctr">
            <a:solidFill>
              <a:srgbClr val="8064A2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000000"/>
              </a:solidFill>
              <a:latin typeface="+mn-lt"/>
              <a:ea typeface="ＭＳ Ｐゴシック" pitchFamily="-65" charset="-128"/>
            </a:endParaRPr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609600" y="4495800"/>
            <a:ext cx="990600" cy="914400"/>
          </a:xfrm>
          <a:prstGeom prst="rect">
            <a:avLst/>
          </a:prstGeom>
          <a:solidFill>
            <a:schemeClr val="tx1"/>
          </a:solidFill>
          <a:ln w="25400" algn="ctr">
            <a:solidFill>
              <a:srgbClr val="8064A2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000000"/>
              </a:solidFill>
              <a:latin typeface="+mn-lt"/>
              <a:ea typeface="ＭＳ Ｐゴシック" pitchFamily="-65" charset="-128"/>
            </a:endParaRPr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1600200" y="4495800"/>
            <a:ext cx="990600" cy="914400"/>
          </a:xfrm>
          <a:prstGeom prst="rect">
            <a:avLst/>
          </a:prstGeom>
          <a:solidFill>
            <a:schemeClr val="tx1"/>
          </a:solidFill>
          <a:ln w="25400" algn="ctr">
            <a:solidFill>
              <a:srgbClr val="8064A2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000000"/>
              </a:solidFill>
              <a:latin typeface="+mn-lt"/>
              <a:ea typeface="ＭＳ Ｐゴシック" pitchFamily="-65" charset="-128"/>
            </a:endParaRPr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2590800" y="4495800"/>
            <a:ext cx="990600" cy="914400"/>
          </a:xfrm>
          <a:prstGeom prst="rect">
            <a:avLst/>
          </a:prstGeom>
          <a:solidFill>
            <a:schemeClr val="tx1"/>
          </a:solidFill>
          <a:ln w="25400" algn="ctr">
            <a:solidFill>
              <a:srgbClr val="8064A2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000000"/>
              </a:solidFill>
              <a:latin typeface="+mn-lt"/>
              <a:ea typeface="ＭＳ Ｐゴシック" pitchFamily="-65" charset="-128"/>
            </a:endParaRPr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3581400" y="4495800"/>
            <a:ext cx="990600" cy="914400"/>
          </a:xfrm>
          <a:prstGeom prst="rect">
            <a:avLst/>
          </a:prstGeom>
          <a:solidFill>
            <a:schemeClr val="tx1"/>
          </a:solidFill>
          <a:ln w="25400" algn="ctr">
            <a:solidFill>
              <a:srgbClr val="8064A2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000000"/>
              </a:solidFill>
              <a:latin typeface="+mn-lt"/>
              <a:ea typeface="ＭＳ Ｐゴシック" pitchFamily="-65" charset="-128"/>
            </a:endParaRPr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4572000" y="4495800"/>
            <a:ext cx="990600" cy="914400"/>
          </a:xfrm>
          <a:prstGeom prst="rect">
            <a:avLst/>
          </a:prstGeom>
          <a:solidFill>
            <a:schemeClr val="tx1"/>
          </a:solidFill>
          <a:ln w="25400" algn="ctr">
            <a:solidFill>
              <a:srgbClr val="8064A2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000000"/>
              </a:solidFill>
              <a:latin typeface="+mn-lt"/>
              <a:ea typeface="ＭＳ Ｐゴシック" pitchFamily="-65" charset="-128"/>
            </a:endParaRPr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auto">
          <a:xfrm>
            <a:off x="5562600" y="4495800"/>
            <a:ext cx="990600" cy="914400"/>
          </a:xfrm>
          <a:prstGeom prst="rect">
            <a:avLst/>
          </a:prstGeom>
          <a:solidFill>
            <a:schemeClr val="tx1"/>
          </a:solidFill>
          <a:ln w="25400" algn="ctr">
            <a:solidFill>
              <a:srgbClr val="8064A2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000000"/>
              </a:solidFill>
              <a:latin typeface="+mn-lt"/>
              <a:ea typeface="ＭＳ Ｐゴシック" pitchFamily="-65" charset="-128"/>
            </a:endParaRPr>
          </a:p>
        </p:txBody>
      </p:sp>
      <p:sp>
        <p:nvSpPr>
          <p:cNvPr id="23" name="Rectangle 22"/>
          <p:cNvSpPr>
            <a:spLocks noChangeArrowheads="1"/>
          </p:cNvSpPr>
          <p:nvPr/>
        </p:nvSpPr>
        <p:spPr bwMode="auto">
          <a:xfrm>
            <a:off x="6553200" y="4495800"/>
            <a:ext cx="990600" cy="914400"/>
          </a:xfrm>
          <a:prstGeom prst="rect">
            <a:avLst/>
          </a:prstGeom>
          <a:solidFill>
            <a:schemeClr val="tx1"/>
          </a:solidFill>
          <a:ln w="25400" algn="ctr">
            <a:solidFill>
              <a:srgbClr val="8064A2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000000"/>
              </a:solidFill>
              <a:latin typeface="+mn-lt"/>
              <a:ea typeface="ＭＳ Ｐゴシック" pitchFamily="-65" charset="-128"/>
            </a:endParaRPr>
          </a:p>
        </p:txBody>
      </p:sp>
      <p:sp>
        <p:nvSpPr>
          <p:cNvPr id="25" name="Rectangle 24"/>
          <p:cNvSpPr>
            <a:spLocks noChangeArrowheads="1"/>
          </p:cNvSpPr>
          <p:nvPr/>
        </p:nvSpPr>
        <p:spPr bwMode="auto">
          <a:xfrm>
            <a:off x="7543800" y="4495800"/>
            <a:ext cx="990600" cy="914400"/>
          </a:xfrm>
          <a:prstGeom prst="rect">
            <a:avLst/>
          </a:prstGeom>
          <a:solidFill>
            <a:schemeClr val="tx1"/>
          </a:solidFill>
          <a:ln w="25400" algn="ctr">
            <a:solidFill>
              <a:srgbClr val="8064A2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000000"/>
              </a:solidFill>
              <a:latin typeface="+mn-lt"/>
              <a:ea typeface="ＭＳ Ｐゴシック" pitchFamily="-65" charset="-128"/>
            </a:endParaRPr>
          </a:p>
        </p:txBody>
      </p:sp>
      <p:cxnSp>
        <p:nvCxnSpPr>
          <p:cNvPr id="28" name="Straight Arrow Connector 27"/>
          <p:cNvCxnSpPr>
            <a:cxnSpLocks noChangeShapeType="1"/>
            <a:stCxn id="16" idx="2"/>
            <a:endCxn id="17" idx="0"/>
          </p:cNvCxnSpPr>
          <p:nvPr/>
        </p:nvCxnSpPr>
        <p:spPr bwMode="auto">
          <a:xfrm rot="5400000">
            <a:off x="762001" y="4152900"/>
            <a:ext cx="685800" cy="3175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arrow" w="med" len="med"/>
          </a:ln>
          <a:effectLst>
            <a:outerShdw blurRad="63500" dist="23000" dir="5400000" rotWithShape="0">
              <a:srgbClr val="000000">
                <a:alpha val="34999"/>
              </a:srgbClr>
            </a:outerShdw>
          </a:effectLst>
        </p:spPr>
      </p:cxnSp>
      <p:cxnSp>
        <p:nvCxnSpPr>
          <p:cNvPr id="29" name="Straight Arrow Connector 28"/>
          <p:cNvCxnSpPr>
            <a:cxnSpLocks noChangeShapeType="1"/>
          </p:cNvCxnSpPr>
          <p:nvPr/>
        </p:nvCxnSpPr>
        <p:spPr bwMode="auto">
          <a:xfrm rot="5400000">
            <a:off x="1715294" y="4152106"/>
            <a:ext cx="685800" cy="1588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arrow" w="med" len="med"/>
          </a:ln>
          <a:effectLst>
            <a:outerShdw blurRad="63500" dist="23000" dir="5400000" rotWithShape="0">
              <a:srgbClr val="000000">
                <a:alpha val="34999"/>
              </a:srgbClr>
            </a:outerShdw>
          </a:effectLst>
        </p:spPr>
      </p:cxnSp>
      <p:cxnSp>
        <p:nvCxnSpPr>
          <p:cNvPr id="30" name="Straight Arrow Connector 29"/>
          <p:cNvCxnSpPr>
            <a:cxnSpLocks noChangeShapeType="1"/>
          </p:cNvCxnSpPr>
          <p:nvPr/>
        </p:nvCxnSpPr>
        <p:spPr bwMode="auto">
          <a:xfrm rot="5400000">
            <a:off x="2705894" y="4152106"/>
            <a:ext cx="685800" cy="1588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arrow" w="med" len="med"/>
          </a:ln>
          <a:effectLst>
            <a:outerShdw blurRad="63500" dist="23000" dir="5400000" rotWithShape="0">
              <a:srgbClr val="000000">
                <a:alpha val="34999"/>
              </a:srgbClr>
            </a:outerShdw>
          </a:effectLst>
        </p:spPr>
      </p:cxnSp>
      <p:cxnSp>
        <p:nvCxnSpPr>
          <p:cNvPr id="31" name="Straight Arrow Connector 30"/>
          <p:cNvCxnSpPr>
            <a:cxnSpLocks noChangeShapeType="1"/>
          </p:cNvCxnSpPr>
          <p:nvPr/>
        </p:nvCxnSpPr>
        <p:spPr bwMode="auto">
          <a:xfrm rot="5400000">
            <a:off x="3696494" y="4152106"/>
            <a:ext cx="685800" cy="1588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arrow" w="med" len="med"/>
          </a:ln>
          <a:effectLst>
            <a:outerShdw blurRad="63500" dist="23000" dir="5400000" rotWithShape="0">
              <a:srgbClr val="000000">
                <a:alpha val="34999"/>
              </a:srgbClr>
            </a:outerShdw>
          </a:effectLst>
        </p:spPr>
      </p:cxnSp>
      <p:cxnSp>
        <p:nvCxnSpPr>
          <p:cNvPr id="32" name="Straight Arrow Connector 31"/>
          <p:cNvCxnSpPr>
            <a:cxnSpLocks noChangeShapeType="1"/>
          </p:cNvCxnSpPr>
          <p:nvPr/>
        </p:nvCxnSpPr>
        <p:spPr bwMode="auto">
          <a:xfrm rot="5400000">
            <a:off x="4687094" y="4152106"/>
            <a:ext cx="685800" cy="1588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arrow" w="med" len="med"/>
          </a:ln>
          <a:effectLst>
            <a:outerShdw blurRad="63500" dist="23000" dir="5400000" rotWithShape="0">
              <a:srgbClr val="000000">
                <a:alpha val="34999"/>
              </a:srgbClr>
            </a:outerShdw>
          </a:effectLst>
        </p:spPr>
      </p:cxnSp>
      <p:cxnSp>
        <p:nvCxnSpPr>
          <p:cNvPr id="33" name="Straight Arrow Connector 32"/>
          <p:cNvCxnSpPr>
            <a:cxnSpLocks noChangeShapeType="1"/>
          </p:cNvCxnSpPr>
          <p:nvPr/>
        </p:nvCxnSpPr>
        <p:spPr bwMode="auto">
          <a:xfrm rot="5400000">
            <a:off x="5677694" y="4152106"/>
            <a:ext cx="685800" cy="1588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arrow" w="med" len="med"/>
          </a:ln>
          <a:effectLst>
            <a:outerShdw blurRad="63500" dist="23000" dir="5400000" rotWithShape="0">
              <a:srgbClr val="000000">
                <a:alpha val="34999"/>
              </a:srgbClr>
            </a:outerShdw>
          </a:effectLst>
        </p:spPr>
      </p:cxnSp>
      <p:cxnSp>
        <p:nvCxnSpPr>
          <p:cNvPr id="34" name="Straight Arrow Connector 33"/>
          <p:cNvCxnSpPr>
            <a:cxnSpLocks noChangeShapeType="1"/>
          </p:cNvCxnSpPr>
          <p:nvPr/>
        </p:nvCxnSpPr>
        <p:spPr bwMode="auto">
          <a:xfrm rot="5400000">
            <a:off x="6668294" y="4152106"/>
            <a:ext cx="685800" cy="1588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arrow" w="med" len="med"/>
          </a:ln>
          <a:effectLst>
            <a:outerShdw blurRad="63500" dist="23000" dir="5400000" rotWithShape="0">
              <a:srgbClr val="000000">
                <a:alpha val="34999"/>
              </a:srgbClr>
            </a:outerShdw>
          </a:effectLst>
        </p:spPr>
      </p:cxnSp>
      <p:cxnSp>
        <p:nvCxnSpPr>
          <p:cNvPr id="35" name="Straight Arrow Connector 34"/>
          <p:cNvCxnSpPr>
            <a:cxnSpLocks noChangeShapeType="1"/>
          </p:cNvCxnSpPr>
          <p:nvPr/>
        </p:nvCxnSpPr>
        <p:spPr bwMode="auto">
          <a:xfrm rot="5400000">
            <a:off x="7658894" y="4152106"/>
            <a:ext cx="685800" cy="1588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arrow" w="med" len="med"/>
          </a:ln>
          <a:effectLst>
            <a:outerShdw blurRad="63500" dist="23000" dir="5400000" rotWithShape="0">
              <a:srgbClr val="000000">
                <a:alpha val="34999"/>
              </a:srgbClr>
            </a:outerShdw>
          </a:effectLst>
        </p:spPr>
      </p:cxnSp>
      <p:sp>
        <p:nvSpPr>
          <p:cNvPr id="36" name="Rectangle 35"/>
          <p:cNvSpPr>
            <a:spLocks noChangeArrowheads="1"/>
          </p:cNvSpPr>
          <p:nvPr/>
        </p:nvSpPr>
        <p:spPr bwMode="auto">
          <a:xfrm>
            <a:off x="1828800" y="5791200"/>
            <a:ext cx="1524000" cy="381000"/>
          </a:xfrm>
          <a:prstGeom prst="rect">
            <a:avLst/>
          </a:prstGeom>
          <a:solidFill>
            <a:schemeClr val="tx1"/>
          </a:solidFill>
          <a:ln w="25400" algn="ctr">
            <a:solidFill>
              <a:srgbClr val="8064A2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defRPr/>
            </a:pPr>
            <a:r>
              <a:rPr lang="en-US">
                <a:solidFill>
                  <a:srgbClr val="000000"/>
                </a:solidFill>
                <a:latin typeface="+mn-lt"/>
                <a:ea typeface="ＭＳ Ｐゴシック" pitchFamily="-65" charset="-128"/>
              </a:rPr>
              <a:t>Block 0</a:t>
            </a:r>
          </a:p>
        </p:txBody>
      </p:sp>
      <p:sp>
        <p:nvSpPr>
          <p:cNvPr id="37" name="Rectangle 36"/>
          <p:cNvSpPr>
            <a:spLocks noChangeArrowheads="1"/>
          </p:cNvSpPr>
          <p:nvPr/>
        </p:nvSpPr>
        <p:spPr bwMode="auto">
          <a:xfrm>
            <a:off x="5791200" y="5715000"/>
            <a:ext cx="1524000" cy="381000"/>
          </a:xfrm>
          <a:prstGeom prst="rect">
            <a:avLst/>
          </a:prstGeom>
          <a:solidFill>
            <a:schemeClr val="tx1"/>
          </a:solidFill>
          <a:ln w="25400" algn="ctr">
            <a:solidFill>
              <a:srgbClr val="8064A2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defRPr/>
            </a:pPr>
            <a:r>
              <a:rPr lang="en-US">
                <a:solidFill>
                  <a:srgbClr val="000000"/>
                </a:solidFill>
                <a:latin typeface="+mn-lt"/>
                <a:ea typeface="ＭＳ Ｐゴシック" pitchFamily="-65" charset="-128"/>
              </a:rPr>
              <a:t>Block 1</a:t>
            </a:r>
          </a:p>
        </p:txBody>
      </p:sp>
      <p:cxnSp>
        <p:nvCxnSpPr>
          <p:cNvPr id="39" name="Straight Connector 38"/>
          <p:cNvCxnSpPr>
            <a:cxnSpLocks noChangeShapeType="1"/>
            <a:endCxn id="83971" idx="2"/>
          </p:cNvCxnSpPr>
          <p:nvPr/>
        </p:nvCxnSpPr>
        <p:spPr bwMode="auto">
          <a:xfrm rot="5400000">
            <a:off x="2767012" y="4167188"/>
            <a:ext cx="3611563" cy="1588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ffectLst>
            <a:outerShdw blurRad="63500" dist="23000" dir="5400000" rotWithShape="0">
              <a:srgbClr val="000000">
                <a:alpha val="34999"/>
              </a:srgbClr>
            </a:outerShdw>
          </a:effectLst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Supercomputing 2008 Education Program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3C464B-E253-40F6-A40E-9C74D118F246}" type="slidenum">
              <a:rPr lang="en-US"/>
              <a:pPr/>
              <a:t>43</a:t>
            </a:fld>
            <a:endParaRPr lang="en-US"/>
          </a:p>
        </p:txBody>
      </p:sp>
      <p:sp>
        <p:nvSpPr>
          <p:cNvPr id="84994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 anchorCtr="0"/>
          <a:lstStyle/>
          <a:p>
            <a:r>
              <a:rPr lang="en-US" sz="4000"/>
              <a:t>Let’s look at a very simple example</a:t>
            </a:r>
          </a:p>
        </p:txBody>
      </p:sp>
      <p:sp>
        <p:nvSpPr>
          <p:cNvPr id="84995" name="Rectangle 3"/>
          <p:cNvSpPr>
            <a:spLocks noGrp="1" noChangeArrowheads="1"/>
          </p:cNvSpPr>
          <p:nvPr>
            <p:ph idx="4294967295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/>
              <a:t>The code has been divided into two files:</a:t>
            </a:r>
          </a:p>
          <a:p>
            <a:pPr lvl="1">
              <a:lnSpc>
                <a:spcPct val="90000"/>
              </a:lnSpc>
            </a:pPr>
            <a:r>
              <a:rPr lang="en-US"/>
              <a:t>simple.c</a:t>
            </a:r>
          </a:p>
          <a:p>
            <a:pPr lvl="1">
              <a:lnSpc>
                <a:spcPct val="90000"/>
              </a:lnSpc>
            </a:pPr>
            <a:r>
              <a:rPr lang="en-US"/>
              <a:t>simple.cu</a:t>
            </a:r>
          </a:p>
          <a:p>
            <a:pPr>
              <a:lnSpc>
                <a:spcPct val="90000"/>
              </a:lnSpc>
            </a:pPr>
            <a:r>
              <a:rPr lang="en-US"/>
              <a:t>simple.c is ordinary code in C</a:t>
            </a:r>
          </a:p>
          <a:p>
            <a:pPr>
              <a:lnSpc>
                <a:spcPct val="90000"/>
              </a:lnSpc>
            </a:pPr>
            <a:r>
              <a:rPr lang="en-US"/>
              <a:t>It allocates an array of integers, initializes it to values corresponding to the indices in the array and prints the array.</a:t>
            </a:r>
          </a:p>
          <a:p>
            <a:pPr>
              <a:lnSpc>
                <a:spcPct val="90000"/>
              </a:lnSpc>
            </a:pPr>
            <a:r>
              <a:rPr lang="en-US"/>
              <a:t>It calls a function that modifies the array</a:t>
            </a:r>
          </a:p>
          <a:p>
            <a:pPr>
              <a:lnSpc>
                <a:spcPct val="90000"/>
              </a:lnSpc>
            </a:pPr>
            <a:r>
              <a:rPr lang="en-US"/>
              <a:t>The array is printed again.</a:t>
            </a:r>
          </a:p>
        </p:txBody>
      </p:sp>
      <p:sp>
        <p:nvSpPr>
          <p:cNvPr id="84996" name="Date Placeholder 3"/>
          <p:cNvSpPr txBox="1">
            <a:spLocks noGrp="1"/>
          </p:cNvSpPr>
          <p:nvPr/>
        </p:nvSpPr>
        <p:spPr bwMode="auto">
          <a:xfrm>
            <a:off x="457200" y="6356350"/>
            <a:ext cx="2133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1" hangingPunct="1"/>
            <a:endParaRPr lang="en-US" sz="1200">
              <a:solidFill>
                <a:srgbClr val="898989"/>
              </a:solidFill>
              <a:ea typeface="ＭＳ Ｐゴシック" pitchFamily="-65" charset="-128"/>
            </a:endParaRPr>
          </a:p>
        </p:txBody>
      </p:sp>
      <p:sp>
        <p:nvSpPr>
          <p:cNvPr id="84997" name="Footer Placeholder 4"/>
          <p:cNvSpPr txBox="1">
            <a:spLocks noGrp="1"/>
          </p:cNvSpPr>
          <p:nvPr/>
        </p:nvSpPr>
        <p:spPr bwMode="auto">
          <a:xfrm>
            <a:off x="3124200" y="6356350"/>
            <a:ext cx="2895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1" hangingPunct="1"/>
            <a:endParaRPr lang="en-US" sz="1200">
              <a:solidFill>
                <a:srgbClr val="898989"/>
              </a:solidFill>
              <a:ea typeface="ＭＳ Ｐゴシック" pitchFamily="-65" charset="-128"/>
            </a:endParaRPr>
          </a:p>
        </p:txBody>
      </p:sp>
      <p:sp>
        <p:nvSpPr>
          <p:cNvPr id="84998" name="Slide Number Placeholder 5"/>
          <p:cNvSpPr txBox="1">
            <a:spLocks noGrp="1"/>
          </p:cNvSpPr>
          <p:nvPr/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 eaLnBrk="1" hangingPunct="1"/>
            <a:endParaRPr lang="en-US" sz="1200">
              <a:solidFill>
                <a:srgbClr val="898989"/>
              </a:solidFill>
              <a:ea typeface="ＭＳ Ｐゴシック" pitchFamily="-65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Supercomputing 2008 Education Program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53D36-3BFF-4FAC-A339-1D85026F7B17}" type="slidenum">
              <a:rPr lang="en-US"/>
              <a:pPr/>
              <a:t>44</a:t>
            </a:fld>
            <a:endParaRPr lang="en-US"/>
          </a:p>
        </p:txBody>
      </p:sp>
      <p:sp>
        <p:nvSpPr>
          <p:cNvPr id="87042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 anchorCtr="0"/>
          <a:lstStyle/>
          <a:p>
            <a:r>
              <a:rPr lang="en-US"/>
              <a:t>simple.c</a:t>
            </a:r>
          </a:p>
        </p:txBody>
      </p:sp>
      <p:sp>
        <p:nvSpPr>
          <p:cNvPr id="87043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457200" y="1219200"/>
            <a:ext cx="8305800" cy="525780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900">
                <a:latin typeface="Courier New" pitchFamily="49" charset="0"/>
              </a:rPr>
              <a:t/>
            </a:r>
            <a:br>
              <a:rPr lang="en-US" sz="900">
                <a:latin typeface="Courier New" pitchFamily="49" charset="0"/>
              </a:rPr>
            </a:br>
            <a:r>
              <a:rPr lang="en-US" sz="1200">
                <a:latin typeface="Courier New" pitchFamily="49" charset="0"/>
              </a:rPr>
              <a:t>#include &lt;stdio.h&gt;</a:t>
            </a:r>
            <a:br>
              <a:rPr lang="en-US" sz="1200">
                <a:latin typeface="Courier New" pitchFamily="49" charset="0"/>
              </a:rPr>
            </a:br>
            <a:r>
              <a:rPr lang="en-US" sz="1200">
                <a:latin typeface="Courier New" pitchFamily="49" charset="0"/>
              </a:rPr>
              <a:t>#define SIZEOFARRAY 64 </a:t>
            </a:r>
            <a:br>
              <a:rPr lang="en-US" sz="1200">
                <a:latin typeface="Courier New" pitchFamily="49" charset="0"/>
              </a:rPr>
            </a:br>
            <a:r>
              <a:rPr lang="en-US" sz="1200">
                <a:latin typeface="Courier New" pitchFamily="49" charset="0"/>
              </a:rPr>
              <a:t>extern void fillArray(int *a,int size);</a:t>
            </a:r>
            <a:br>
              <a:rPr lang="en-US" sz="1200">
                <a:latin typeface="Courier New" pitchFamily="49" charset="0"/>
              </a:rPr>
            </a:br>
            <a:r>
              <a:rPr lang="en-US" sz="1200">
                <a:latin typeface="Courier New" pitchFamily="49" charset="0"/>
              </a:rPr>
              <a:t/>
            </a:r>
            <a:br>
              <a:rPr lang="en-US" sz="1200">
                <a:latin typeface="Courier New" pitchFamily="49" charset="0"/>
              </a:rPr>
            </a:br>
            <a:r>
              <a:rPr lang="en-US" sz="1200">
                <a:latin typeface="Courier New" pitchFamily="49" charset="0"/>
              </a:rPr>
              <a:t>/* The main program */</a:t>
            </a:r>
            <a:br>
              <a:rPr lang="en-US" sz="1200">
                <a:latin typeface="Courier New" pitchFamily="49" charset="0"/>
              </a:rPr>
            </a:br>
            <a:r>
              <a:rPr lang="en-US" sz="1200">
                <a:latin typeface="Courier New" pitchFamily="49" charset="0"/>
              </a:rPr>
              <a:t>int main(int argc,char *argv[])</a:t>
            </a:r>
            <a:br>
              <a:rPr lang="en-US" sz="1200">
                <a:latin typeface="Courier New" pitchFamily="49" charset="0"/>
              </a:rPr>
            </a:br>
            <a:r>
              <a:rPr lang="en-US" sz="1200">
                <a:latin typeface="Courier New" pitchFamily="49" charset="0"/>
              </a:rPr>
              <a:t>{</a:t>
            </a:r>
            <a:br>
              <a:rPr lang="en-US" sz="1200">
                <a:latin typeface="Courier New" pitchFamily="49" charset="0"/>
              </a:rPr>
            </a:br>
            <a:r>
              <a:rPr lang="en-US" sz="1200">
                <a:latin typeface="Courier New" pitchFamily="49" charset="0"/>
              </a:rPr>
              <a:t>/* Declare the array that will be modified by the GPU */</a:t>
            </a:r>
            <a:br>
              <a:rPr lang="en-US" sz="1200">
                <a:latin typeface="Courier New" pitchFamily="49" charset="0"/>
              </a:rPr>
            </a:br>
            <a:r>
              <a:rPr lang="en-US" sz="1200">
                <a:latin typeface="Courier New" pitchFamily="49" charset="0"/>
              </a:rPr>
              <a:t> int a[SIZEOFARRAY];</a:t>
            </a:r>
            <a:br>
              <a:rPr lang="en-US" sz="1200">
                <a:latin typeface="Courier New" pitchFamily="49" charset="0"/>
              </a:rPr>
            </a:br>
            <a:r>
              <a:rPr lang="en-US" sz="1200">
                <a:latin typeface="Courier New" pitchFamily="49" charset="0"/>
              </a:rPr>
              <a:t> int i;</a:t>
            </a:r>
            <a:br>
              <a:rPr lang="en-US" sz="1200">
                <a:latin typeface="Courier New" pitchFamily="49" charset="0"/>
              </a:rPr>
            </a:br>
            <a:r>
              <a:rPr lang="en-US" sz="1200">
                <a:latin typeface="Courier New" pitchFamily="49" charset="0"/>
              </a:rPr>
              <a:t>/* Initialize the array to 0s */</a:t>
            </a:r>
            <a:br>
              <a:rPr lang="en-US" sz="1200">
                <a:latin typeface="Courier New" pitchFamily="49" charset="0"/>
              </a:rPr>
            </a:br>
            <a:r>
              <a:rPr lang="en-US" sz="1200">
                <a:latin typeface="Courier New" pitchFamily="49" charset="0"/>
              </a:rPr>
              <a:t> for(i=0;i &lt; SIZEOFARRAY;i++) {</a:t>
            </a:r>
            <a:br>
              <a:rPr lang="en-US" sz="1200">
                <a:latin typeface="Courier New" pitchFamily="49" charset="0"/>
              </a:rPr>
            </a:br>
            <a:r>
              <a:rPr lang="en-US" sz="1200">
                <a:latin typeface="Courier New" pitchFamily="49" charset="0"/>
              </a:rPr>
              <a:t>   a[i]=i;</a:t>
            </a:r>
            <a:br>
              <a:rPr lang="en-US" sz="1200">
                <a:latin typeface="Courier New" pitchFamily="49" charset="0"/>
              </a:rPr>
            </a:br>
            <a:r>
              <a:rPr lang="en-US" sz="1200">
                <a:latin typeface="Courier New" pitchFamily="49" charset="0"/>
              </a:rPr>
              <a:t> }</a:t>
            </a:r>
            <a:br>
              <a:rPr lang="en-US" sz="1200">
                <a:latin typeface="Courier New" pitchFamily="49" charset="0"/>
              </a:rPr>
            </a:br>
            <a:r>
              <a:rPr lang="en-US" sz="1200">
                <a:latin typeface="Courier New" pitchFamily="49" charset="0"/>
              </a:rPr>
              <a:t> /* Print the initial array */</a:t>
            </a:r>
            <a:br>
              <a:rPr lang="en-US" sz="1200">
                <a:latin typeface="Courier New" pitchFamily="49" charset="0"/>
              </a:rPr>
            </a:br>
            <a:r>
              <a:rPr lang="en-US" sz="1200">
                <a:latin typeface="Courier New" pitchFamily="49" charset="0"/>
              </a:rPr>
              <a:t> printf("Initial state of the array:\n");</a:t>
            </a:r>
            <a:br>
              <a:rPr lang="en-US" sz="1200">
                <a:latin typeface="Courier New" pitchFamily="49" charset="0"/>
              </a:rPr>
            </a:br>
            <a:r>
              <a:rPr lang="en-US" sz="1200">
                <a:latin typeface="Courier New" pitchFamily="49" charset="0"/>
              </a:rPr>
              <a:t>for(i = 0;i &lt; SIZEOFARRAY;i++) {</a:t>
            </a:r>
            <a:br>
              <a:rPr lang="en-US" sz="1200">
                <a:latin typeface="Courier New" pitchFamily="49" charset="0"/>
              </a:rPr>
            </a:br>
            <a:r>
              <a:rPr lang="en-US" sz="1200">
                <a:latin typeface="Courier New" pitchFamily="49" charset="0"/>
              </a:rPr>
              <a:t>   printf("%d ",a[i]);</a:t>
            </a:r>
            <a:br>
              <a:rPr lang="en-US" sz="1200">
                <a:latin typeface="Courier New" pitchFamily="49" charset="0"/>
              </a:rPr>
            </a:br>
            <a:r>
              <a:rPr lang="en-US" sz="1200">
                <a:latin typeface="Courier New" pitchFamily="49" charset="0"/>
              </a:rPr>
              <a:t> }</a:t>
            </a:r>
            <a:br>
              <a:rPr lang="en-US" sz="1200">
                <a:latin typeface="Courier New" pitchFamily="49" charset="0"/>
              </a:rPr>
            </a:br>
            <a:r>
              <a:rPr lang="en-US" sz="1200">
                <a:latin typeface="Courier New" pitchFamily="49" charset="0"/>
              </a:rPr>
              <a:t> printf("\n");</a:t>
            </a:r>
            <a:br>
              <a:rPr lang="en-US" sz="1200">
                <a:latin typeface="Courier New" pitchFamily="49" charset="0"/>
              </a:rPr>
            </a:br>
            <a:r>
              <a:rPr lang="en-US" sz="1200">
                <a:latin typeface="Courier New" pitchFamily="49" charset="0"/>
              </a:rPr>
              <a:t>/* Call the function that will in turn call the function in the GPU that will fill the array */</a:t>
            </a:r>
            <a:br>
              <a:rPr lang="en-US" sz="1200">
                <a:latin typeface="Courier New" pitchFamily="49" charset="0"/>
              </a:rPr>
            </a:br>
            <a:r>
              <a:rPr lang="en-US" sz="1200">
                <a:latin typeface="Courier New" pitchFamily="49" charset="0"/>
              </a:rPr>
              <a:t> fillArray(a,SIZEOFARRAY);</a:t>
            </a:r>
            <a:br>
              <a:rPr lang="en-US" sz="1200">
                <a:latin typeface="Courier New" pitchFamily="49" charset="0"/>
              </a:rPr>
            </a:br>
            <a:r>
              <a:rPr lang="en-US" sz="1200">
                <a:latin typeface="Courier New" pitchFamily="49" charset="0"/>
              </a:rPr>
              <a:t> /* Now print the array after calling fillArray */</a:t>
            </a:r>
            <a:br>
              <a:rPr lang="en-US" sz="1200">
                <a:latin typeface="Courier New" pitchFamily="49" charset="0"/>
              </a:rPr>
            </a:br>
            <a:r>
              <a:rPr lang="en-US" sz="1200">
                <a:latin typeface="Courier New" pitchFamily="49" charset="0"/>
              </a:rPr>
              <a:t> printf("Final state of the array:\n");</a:t>
            </a:r>
            <a:br>
              <a:rPr lang="en-US" sz="1200">
                <a:latin typeface="Courier New" pitchFamily="49" charset="0"/>
              </a:rPr>
            </a:br>
            <a:r>
              <a:rPr lang="en-US" sz="1200">
                <a:latin typeface="Courier New" pitchFamily="49" charset="0"/>
              </a:rPr>
              <a:t> for(i = 0;i &lt; SIZEOFARRAY;i++) {</a:t>
            </a:r>
            <a:br>
              <a:rPr lang="en-US" sz="1200">
                <a:latin typeface="Courier New" pitchFamily="49" charset="0"/>
              </a:rPr>
            </a:br>
            <a:r>
              <a:rPr lang="en-US" sz="1200">
                <a:latin typeface="Courier New" pitchFamily="49" charset="0"/>
              </a:rPr>
              <a:t>   printf("%d ",a[i]);</a:t>
            </a:r>
            <a:br>
              <a:rPr lang="en-US" sz="1200">
                <a:latin typeface="Courier New" pitchFamily="49" charset="0"/>
              </a:rPr>
            </a:br>
            <a:r>
              <a:rPr lang="en-US" sz="1200">
                <a:latin typeface="Courier New" pitchFamily="49" charset="0"/>
              </a:rPr>
              <a:t> }</a:t>
            </a:r>
            <a:br>
              <a:rPr lang="en-US" sz="1200">
                <a:latin typeface="Courier New" pitchFamily="49" charset="0"/>
              </a:rPr>
            </a:br>
            <a:r>
              <a:rPr lang="en-US" sz="1200">
                <a:latin typeface="Courier New" pitchFamily="49" charset="0"/>
              </a:rPr>
              <a:t> printf("\n");</a:t>
            </a:r>
            <a:br>
              <a:rPr lang="en-US" sz="1200">
                <a:latin typeface="Courier New" pitchFamily="49" charset="0"/>
              </a:rPr>
            </a:br>
            <a:r>
              <a:rPr lang="en-US" sz="1200">
                <a:latin typeface="Courier New" pitchFamily="49" charset="0"/>
              </a:rPr>
              <a:t> return 0;</a:t>
            </a:r>
            <a:br>
              <a:rPr lang="en-US" sz="1200">
                <a:latin typeface="Courier New" pitchFamily="49" charset="0"/>
              </a:rPr>
            </a:br>
            <a:r>
              <a:rPr lang="en-US" sz="1200">
                <a:latin typeface="Courier New" pitchFamily="49" charset="0"/>
              </a:rPr>
              <a:t>}</a:t>
            </a:r>
            <a:br>
              <a:rPr lang="en-US" sz="1200">
                <a:latin typeface="Courier New" pitchFamily="49" charset="0"/>
              </a:rPr>
            </a:br>
            <a:endParaRPr lang="en-US" sz="1200">
              <a:latin typeface="Courier New" pitchFamily="49" charset="0"/>
            </a:endParaRPr>
          </a:p>
        </p:txBody>
      </p:sp>
      <p:sp>
        <p:nvSpPr>
          <p:cNvPr id="87044" name="Date Placeholder 3"/>
          <p:cNvSpPr txBox="1">
            <a:spLocks noGrp="1"/>
          </p:cNvSpPr>
          <p:nvPr/>
        </p:nvSpPr>
        <p:spPr bwMode="auto">
          <a:xfrm>
            <a:off x="457200" y="6356350"/>
            <a:ext cx="2133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1" hangingPunct="1"/>
            <a:endParaRPr lang="en-US" sz="1200">
              <a:solidFill>
                <a:srgbClr val="898989"/>
              </a:solidFill>
              <a:ea typeface="ＭＳ Ｐゴシック" pitchFamily="-65" charset="-128"/>
            </a:endParaRPr>
          </a:p>
        </p:txBody>
      </p:sp>
      <p:sp>
        <p:nvSpPr>
          <p:cNvPr id="87045" name="Footer Placeholder 4"/>
          <p:cNvSpPr txBox="1">
            <a:spLocks noGrp="1"/>
          </p:cNvSpPr>
          <p:nvPr/>
        </p:nvSpPr>
        <p:spPr bwMode="auto">
          <a:xfrm>
            <a:off x="3124200" y="6356350"/>
            <a:ext cx="2895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1" hangingPunct="1"/>
            <a:endParaRPr lang="en-US" sz="1200">
              <a:solidFill>
                <a:srgbClr val="898989"/>
              </a:solidFill>
              <a:ea typeface="ＭＳ Ｐゴシック" pitchFamily="-65" charset="-128"/>
            </a:endParaRPr>
          </a:p>
        </p:txBody>
      </p:sp>
      <p:sp>
        <p:nvSpPr>
          <p:cNvPr id="87046" name="Slide Number Placeholder 5"/>
          <p:cNvSpPr txBox="1">
            <a:spLocks noGrp="1"/>
          </p:cNvSpPr>
          <p:nvPr/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 eaLnBrk="1" hangingPunct="1"/>
            <a:endParaRPr lang="en-US" sz="1200">
              <a:solidFill>
                <a:srgbClr val="898989"/>
              </a:solidFill>
              <a:ea typeface="ＭＳ Ｐゴシック" pitchFamily="-65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Supercomputing 2008 Education Program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77125-85DF-4AED-A053-85DA3AE99E1D}" type="slidenum">
              <a:rPr lang="en-US"/>
              <a:pPr/>
              <a:t>45</a:t>
            </a:fld>
            <a:endParaRPr lang="en-US"/>
          </a:p>
        </p:txBody>
      </p:sp>
      <p:sp>
        <p:nvSpPr>
          <p:cNvPr id="89090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 anchorCtr="0"/>
          <a:lstStyle/>
          <a:p>
            <a:r>
              <a:rPr lang="en-US"/>
              <a:t>simple.cu</a:t>
            </a:r>
          </a:p>
        </p:txBody>
      </p:sp>
      <p:sp>
        <p:nvSpPr>
          <p:cNvPr id="89091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457200" y="1600200"/>
            <a:ext cx="8534400" cy="4525963"/>
          </a:xfrm>
        </p:spPr>
        <p:txBody>
          <a:bodyPr/>
          <a:lstStyle/>
          <a:p>
            <a:r>
              <a:rPr lang="en-US"/>
              <a:t>simple.cu contains two functions</a:t>
            </a:r>
          </a:p>
          <a:p>
            <a:pPr lvl="1"/>
            <a:r>
              <a:rPr lang="en-US"/>
              <a:t>fillArray(): A function that will be executed on the host and which takes care of:</a:t>
            </a:r>
          </a:p>
          <a:p>
            <a:pPr lvl="2"/>
            <a:r>
              <a:rPr lang="en-US"/>
              <a:t>Allocating variables in the global GPU memory</a:t>
            </a:r>
          </a:p>
          <a:p>
            <a:pPr lvl="2"/>
            <a:r>
              <a:rPr lang="en-US"/>
              <a:t>Copying the array from the host to the GPU memory</a:t>
            </a:r>
          </a:p>
          <a:p>
            <a:pPr lvl="2"/>
            <a:r>
              <a:rPr lang="en-US"/>
              <a:t>Setting the grid and block sizes</a:t>
            </a:r>
          </a:p>
          <a:p>
            <a:pPr lvl="2"/>
            <a:r>
              <a:rPr lang="en-US"/>
              <a:t>Invoking the kernel that is executed on the GPU</a:t>
            </a:r>
          </a:p>
          <a:p>
            <a:pPr lvl="2"/>
            <a:r>
              <a:rPr lang="en-US"/>
              <a:t>Copying the values back to the host memory</a:t>
            </a:r>
          </a:p>
          <a:p>
            <a:pPr lvl="2"/>
            <a:r>
              <a:rPr lang="en-US"/>
              <a:t>Freeing the GPU memory</a:t>
            </a:r>
          </a:p>
        </p:txBody>
      </p:sp>
      <p:sp>
        <p:nvSpPr>
          <p:cNvPr id="89092" name="Date Placeholder 3"/>
          <p:cNvSpPr txBox="1">
            <a:spLocks noGrp="1"/>
          </p:cNvSpPr>
          <p:nvPr/>
        </p:nvSpPr>
        <p:spPr bwMode="auto">
          <a:xfrm>
            <a:off x="457200" y="6356350"/>
            <a:ext cx="2133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1" hangingPunct="1"/>
            <a:endParaRPr lang="en-US" sz="1200">
              <a:solidFill>
                <a:srgbClr val="898989"/>
              </a:solidFill>
              <a:ea typeface="ＭＳ Ｐゴシック" pitchFamily="-65" charset="-128"/>
            </a:endParaRPr>
          </a:p>
        </p:txBody>
      </p:sp>
      <p:sp>
        <p:nvSpPr>
          <p:cNvPr id="89093" name="Footer Placeholder 4"/>
          <p:cNvSpPr txBox="1">
            <a:spLocks noGrp="1"/>
          </p:cNvSpPr>
          <p:nvPr/>
        </p:nvSpPr>
        <p:spPr bwMode="auto">
          <a:xfrm>
            <a:off x="3124200" y="6356350"/>
            <a:ext cx="2895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1" hangingPunct="1"/>
            <a:endParaRPr lang="en-US" sz="1200">
              <a:solidFill>
                <a:srgbClr val="898989"/>
              </a:solidFill>
              <a:ea typeface="ＭＳ Ｐゴシック" pitchFamily="-65" charset="-128"/>
            </a:endParaRPr>
          </a:p>
        </p:txBody>
      </p:sp>
      <p:sp>
        <p:nvSpPr>
          <p:cNvPr id="89094" name="Slide Number Placeholder 5"/>
          <p:cNvSpPr txBox="1">
            <a:spLocks noGrp="1"/>
          </p:cNvSpPr>
          <p:nvPr/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 eaLnBrk="1" hangingPunct="1"/>
            <a:endParaRPr lang="en-US" sz="1200">
              <a:solidFill>
                <a:srgbClr val="898989"/>
              </a:solidFill>
              <a:ea typeface="ＭＳ Ｐゴシック" pitchFamily="-65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Supercomputing 2008 Education Program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8C35D-E90E-42C0-BD10-876CBF607455}" type="slidenum">
              <a:rPr lang="en-US"/>
              <a:pPr/>
              <a:t>46</a:t>
            </a:fld>
            <a:endParaRPr lang="en-US"/>
          </a:p>
        </p:txBody>
      </p:sp>
      <p:sp>
        <p:nvSpPr>
          <p:cNvPr id="91138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 anchorCtr="0"/>
          <a:lstStyle/>
          <a:p>
            <a:r>
              <a:rPr lang="en-US"/>
              <a:t>fillArray (part 1)</a:t>
            </a:r>
          </a:p>
        </p:txBody>
      </p:sp>
      <p:sp>
        <p:nvSpPr>
          <p:cNvPr id="9113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457200" y="1371600"/>
            <a:ext cx="8229600" cy="4754563"/>
          </a:xfrm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800">
                <a:latin typeface="Courier New" pitchFamily="49" charset="0"/>
              </a:rPr>
              <a:t>#define BLOCK_SIZE 32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800">
                <a:latin typeface="Courier New" pitchFamily="49" charset="0"/>
              </a:rPr>
              <a:t>extern "C" void fillArray(int *array,int arraySize){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800">
                <a:latin typeface="Courier New" pitchFamily="49" charset="0"/>
              </a:rPr>
              <a:t>	/* a_d is the GPU counterpart of the array that exists on the host memory */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800">
                <a:latin typeface="Courier New" pitchFamily="49" charset="0"/>
              </a:rPr>
              <a:t>	int *array_d;</a:t>
            </a:r>
          </a:p>
          <a:p>
            <a:pPr marL="37931725" lvl="1" indent="-37474525">
              <a:lnSpc>
                <a:spcPct val="80000"/>
              </a:lnSpc>
              <a:buFontTx/>
              <a:buNone/>
            </a:pPr>
            <a:r>
              <a:rPr lang="en-US" sz="1800">
                <a:latin typeface="Courier New" pitchFamily="49" charset="0"/>
              </a:rPr>
              <a:t>        cudaError_t result; 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800">
                <a:latin typeface="Courier New" pitchFamily="49" charset="0"/>
              </a:rPr>
              <a:t>	/* allocate memory on device */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800">
                <a:latin typeface="Courier New" pitchFamily="49" charset="0"/>
              </a:rPr>
              <a:t>	/* cudaMalloc allocates space in the memory of the GPU card */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800">
                <a:latin typeface="Courier New" pitchFamily="49" charset="0"/>
              </a:rPr>
              <a:t>	result = cudaMalloc((void**)&amp;array_d,sizeof(int)*arraySize);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800">
                <a:latin typeface="Courier New" pitchFamily="49" charset="0"/>
              </a:rPr>
              <a:t>	/* copy the array into the variable array_d in the device */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800">
                <a:latin typeface="Courier New" pitchFamily="49" charset="0"/>
              </a:rPr>
              <a:t>	/* The memory from the host is being copied to the corresponding variable in the GPU global memory */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800">
                <a:latin typeface="Courier New" pitchFamily="49" charset="0"/>
              </a:rPr>
              <a:t>	result = cudaMemcpy(array_d,array,sizeof(int)*arraySize,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800">
                <a:latin typeface="Courier New" pitchFamily="49" charset="0"/>
              </a:rPr>
              <a:t>				  cudaMemcpyHostToDevice);	</a:t>
            </a:r>
          </a:p>
        </p:txBody>
      </p:sp>
      <p:sp>
        <p:nvSpPr>
          <p:cNvPr id="91140" name="Date Placeholder 3"/>
          <p:cNvSpPr txBox="1">
            <a:spLocks noGrp="1"/>
          </p:cNvSpPr>
          <p:nvPr/>
        </p:nvSpPr>
        <p:spPr bwMode="auto">
          <a:xfrm>
            <a:off x="457200" y="6356350"/>
            <a:ext cx="2133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1" hangingPunct="1"/>
            <a:endParaRPr lang="en-US" sz="1200">
              <a:solidFill>
                <a:srgbClr val="898989"/>
              </a:solidFill>
              <a:ea typeface="ＭＳ Ｐゴシック" pitchFamily="-65" charset="-128"/>
            </a:endParaRPr>
          </a:p>
        </p:txBody>
      </p:sp>
      <p:sp>
        <p:nvSpPr>
          <p:cNvPr id="91141" name="Footer Placeholder 4"/>
          <p:cNvSpPr txBox="1">
            <a:spLocks noGrp="1"/>
          </p:cNvSpPr>
          <p:nvPr/>
        </p:nvSpPr>
        <p:spPr bwMode="auto">
          <a:xfrm>
            <a:off x="3124200" y="6356350"/>
            <a:ext cx="2895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1" hangingPunct="1"/>
            <a:endParaRPr lang="en-US" sz="1200">
              <a:solidFill>
                <a:srgbClr val="898989"/>
              </a:solidFill>
              <a:ea typeface="ＭＳ Ｐゴシック" pitchFamily="-65" charset="-128"/>
            </a:endParaRPr>
          </a:p>
        </p:txBody>
      </p:sp>
      <p:sp>
        <p:nvSpPr>
          <p:cNvPr id="91142" name="Slide Number Placeholder 5"/>
          <p:cNvSpPr txBox="1">
            <a:spLocks noGrp="1"/>
          </p:cNvSpPr>
          <p:nvPr/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 eaLnBrk="1" hangingPunct="1"/>
            <a:endParaRPr lang="en-US" sz="1200">
              <a:solidFill>
                <a:srgbClr val="898989"/>
              </a:solidFill>
              <a:ea typeface="ＭＳ Ｐゴシック" pitchFamily="-65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Supercomputing 2008 Education Program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A8720-9D37-488A-8618-6332A407046B}" type="slidenum">
              <a:rPr lang="en-US"/>
              <a:pPr/>
              <a:t>47</a:t>
            </a:fld>
            <a:endParaRPr lang="en-US"/>
          </a:p>
        </p:txBody>
      </p:sp>
      <p:sp>
        <p:nvSpPr>
          <p:cNvPr id="93186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 anchorCtr="0"/>
          <a:lstStyle/>
          <a:p>
            <a:r>
              <a:rPr lang="en-US"/>
              <a:t>fillArray (part 2)</a:t>
            </a:r>
          </a:p>
        </p:txBody>
      </p:sp>
      <p:sp>
        <p:nvSpPr>
          <p:cNvPr id="93187" name="Rectangle 3"/>
          <p:cNvSpPr>
            <a:spLocks noGrp="1" noChangeArrowheads="1"/>
          </p:cNvSpPr>
          <p:nvPr>
            <p:ph idx="4294967295"/>
          </p:nvPr>
        </p:nvSpPr>
        <p:spPr/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600">
                <a:latin typeface="Courier New" pitchFamily="49" charset="0"/>
              </a:rPr>
              <a:t>	/* execution configuration... */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600">
                <a:latin typeface="Courier New" pitchFamily="49" charset="0"/>
              </a:rPr>
              <a:t>	/* Indicate the dimension of the block */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600">
                <a:latin typeface="Courier New" pitchFamily="49" charset="0"/>
              </a:rPr>
              <a:t>	dim3 dimblock(BLOCK_SIZE);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600">
                <a:latin typeface="Courier New" pitchFamily="49" charset="0"/>
              </a:rPr>
              <a:t>	/* Indicate the dimension of the grid in blocks */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600">
                <a:latin typeface="Courier New" pitchFamily="49" charset="0"/>
              </a:rPr>
              <a:t>	dim3 dimgrid(arraySize/BLOCK_SIZE);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600">
                <a:latin typeface="Courier New" pitchFamily="49" charset="0"/>
              </a:rPr>
              <a:t>	/* actual computation: Call the kernel, the function that is */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600">
                <a:latin typeface="Courier New" pitchFamily="49" charset="0"/>
              </a:rPr>
              <a:t>	/* executed by each and every processing element on the GPU card */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600">
                <a:latin typeface="Courier New" pitchFamily="49" charset="0"/>
              </a:rPr>
              <a:t>	cu_fillArray&lt;&lt;&lt;dimgrid,dimblock&gt;&gt;&gt;(array_d);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600">
                <a:latin typeface="Courier New" pitchFamily="49" charset="0"/>
              </a:rPr>
              <a:t>	/* read results back: */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600">
                <a:latin typeface="Courier New" pitchFamily="49" charset="0"/>
              </a:rPr>
              <a:t>	/* Copy the results from the GPU back to the memory on the host */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600">
                <a:latin typeface="Courier New" pitchFamily="49" charset="0"/>
              </a:rPr>
              <a:t>	result = cudaMemcpy(array,array_d,sizeof(int)*arraySize,cudaMemcpyDeviceToHost);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600">
                <a:latin typeface="Courier New" pitchFamily="49" charset="0"/>
              </a:rPr>
              <a:t>	/* Release the memory on the GPU card */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600">
                <a:latin typeface="Courier New" pitchFamily="49" charset="0"/>
              </a:rPr>
              <a:t>	cudaFree(array_d);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600">
                <a:latin typeface="Courier New" pitchFamily="49" charset="0"/>
              </a:rPr>
              <a:t>}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sz="1600">
              <a:latin typeface="Courier New" pitchFamily="49" charset="0"/>
            </a:endParaRPr>
          </a:p>
        </p:txBody>
      </p:sp>
      <p:sp>
        <p:nvSpPr>
          <p:cNvPr id="93188" name="Date Placeholder 3"/>
          <p:cNvSpPr txBox="1">
            <a:spLocks noGrp="1"/>
          </p:cNvSpPr>
          <p:nvPr/>
        </p:nvSpPr>
        <p:spPr bwMode="auto">
          <a:xfrm>
            <a:off x="457200" y="6356350"/>
            <a:ext cx="2133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1" hangingPunct="1"/>
            <a:endParaRPr lang="en-US" sz="1200">
              <a:solidFill>
                <a:srgbClr val="898989"/>
              </a:solidFill>
              <a:ea typeface="ＭＳ Ｐゴシック" pitchFamily="-65" charset="-128"/>
            </a:endParaRPr>
          </a:p>
        </p:txBody>
      </p:sp>
      <p:sp>
        <p:nvSpPr>
          <p:cNvPr id="93189" name="Footer Placeholder 4"/>
          <p:cNvSpPr txBox="1">
            <a:spLocks noGrp="1"/>
          </p:cNvSpPr>
          <p:nvPr/>
        </p:nvSpPr>
        <p:spPr bwMode="auto">
          <a:xfrm>
            <a:off x="3124200" y="6356350"/>
            <a:ext cx="2895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1" hangingPunct="1"/>
            <a:endParaRPr lang="en-US" sz="1200">
              <a:solidFill>
                <a:srgbClr val="898989"/>
              </a:solidFill>
              <a:ea typeface="ＭＳ Ｐゴシック" pitchFamily="-65" charset="-128"/>
            </a:endParaRPr>
          </a:p>
        </p:txBody>
      </p:sp>
      <p:sp>
        <p:nvSpPr>
          <p:cNvPr id="93190" name="Slide Number Placeholder 5"/>
          <p:cNvSpPr txBox="1">
            <a:spLocks noGrp="1"/>
          </p:cNvSpPr>
          <p:nvPr/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 eaLnBrk="1" hangingPunct="1"/>
            <a:endParaRPr lang="en-US" sz="1200">
              <a:solidFill>
                <a:srgbClr val="898989"/>
              </a:solidFill>
              <a:ea typeface="ＭＳ Ｐゴシック" pitchFamily="-65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Supercomputing 2008 Education Program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872D3-E123-4119-90BA-79CBFBF79F44}" type="slidenum">
              <a:rPr lang="en-US"/>
              <a:pPr/>
              <a:t>48</a:t>
            </a:fld>
            <a:endParaRPr lang="en-US"/>
          </a:p>
        </p:txBody>
      </p:sp>
      <p:sp>
        <p:nvSpPr>
          <p:cNvPr id="95234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 anchorCtr="0"/>
          <a:lstStyle/>
          <a:p>
            <a:r>
              <a:rPr lang="en-US"/>
              <a:t>simple.cu (cont.)</a:t>
            </a:r>
          </a:p>
        </p:txBody>
      </p:sp>
      <p:sp>
        <p:nvSpPr>
          <p:cNvPr id="95235" name="Rectangle 3"/>
          <p:cNvSpPr>
            <a:spLocks noGrp="1" noChangeArrowheads="1"/>
          </p:cNvSpPr>
          <p:nvPr>
            <p:ph idx="4294967295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/>
              <a:t>The other function in simple.cu is</a:t>
            </a:r>
          </a:p>
          <a:p>
            <a:pPr lvl="1">
              <a:lnSpc>
                <a:spcPct val="90000"/>
              </a:lnSpc>
            </a:pPr>
            <a:r>
              <a:rPr lang="en-US"/>
              <a:t>cu_fillArray()</a:t>
            </a:r>
          </a:p>
          <a:p>
            <a:pPr lvl="2">
              <a:lnSpc>
                <a:spcPct val="90000"/>
              </a:lnSpc>
            </a:pPr>
            <a:r>
              <a:rPr lang="en-US"/>
              <a:t>This is the kernel that will be executed in every stream processor in the GPU</a:t>
            </a:r>
          </a:p>
          <a:p>
            <a:pPr lvl="2">
              <a:lnSpc>
                <a:spcPct val="90000"/>
              </a:lnSpc>
            </a:pPr>
            <a:r>
              <a:rPr lang="en-US"/>
              <a:t>It is identified as a kernel by the use of the keyword: __global__</a:t>
            </a:r>
          </a:p>
          <a:p>
            <a:pPr lvl="2">
              <a:lnSpc>
                <a:spcPct val="90000"/>
              </a:lnSpc>
            </a:pPr>
            <a:r>
              <a:rPr lang="en-US"/>
              <a:t>This function uses the built-in variables</a:t>
            </a:r>
          </a:p>
          <a:p>
            <a:pPr lvl="3">
              <a:lnSpc>
                <a:spcPct val="90000"/>
              </a:lnSpc>
            </a:pPr>
            <a:r>
              <a:rPr lang="en-US"/>
              <a:t>blockIdx.x and</a:t>
            </a:r>
          </a:p>
          <a:p>
            <a:pPr lvl="3">
              <a:lnSpc>
                <a:spcPct val="90000"/>
              </a:lnSpc>
            </a:pPr>
            <a:r>
              <a:rPr lang="en-US"/>
              <a:t>threadIdx.x</a:t>
            </a:r>
          </a:p>
          <a:p>
            <a:pPr lvl="2">
              <a:lnSpc>
                <a:spcPct val="90000"/>
              </a:lnSpc>
              <a:buFontTx/>
              <a:buNone/>
            </a:pPr>
            <a:r>
              <a:rPr lang="en-US"/>
              <a:t>   to identify a particular position in the array</a:t>
            </a:r>
          </a:p>
        </p:txBody>
      </p:sp>
      <p:sp>
        <p:nvSpPr>
          <p:cNvPr id="95236" name="Date Placeholder 3"/>
          <p:cNvSpPr txBox="1">
            <a:spLocks noGrp="1"/>
          </p:cNvSpPr>
          <p:nvPr/>
        </p:nvSpPr>
        <p:spPr bwMode="auto">
          <a:xfrm>
            <a:off x="457200" y="6356350"/>
            <a:ext cx="2133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1" hangingPunct="1"/>
            <a:endParaRPr lang="en-US" sz="1200">
              <a:solidFill>
                <a:srgbClr val="898989"/>
              </a:solidFill>
              <a:ea typeface="ＭＳ Ｐゴシック" pitchFamily="-65" charset="-128"/>
            </a:endParaRPr>
          </a:p>
        </p:txBody>
      </p:sp>
      <p:sp>
        <p:nvSpPr>
          <p:cNvPr id="95237" name="Footer Placeholder 4"/>
          <p:cNvSpPr txBox="1">
            <a:spLocks noGrp="1"/>
          </p:cNvSpPr>
          <p:nvPr/>
        </p:nvSpPr>
        <p:spPr bwMode="auto">
          <a:xfrm>
            <a:off x="3124200" y="6356350"/>
            <a:ext cx="2895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1" hangingPunct="1"/>
            <a:endParaRPr lang="en-US" sz="1200">
              <a:solidFill>
                <a:srgbClr val="898989"/>
              </a:solidFill>
              <a:ea typeface="ＭＳ Ｐゴシック" pitchFamily="-65" charset="-128"/>
            </a:endParaRPr>
          </a:p>
        </p:txBody>
      </p:sp>
      <p:sp>
        <p:nvSpPr>
          <p:cNvPr id="95238" name="Slide Number Placeholder 5"/>
          <p:cNvSpPr txBox="1">
            <a:spLocks noGrp="1"/>
          </p:cNvSpPr>
          <p:nvPr/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 eaLnBrk="1" hangingPunct="1"/>
            <a:endParaRPr lang="en-US" sz="1200">
              <a:solidFill>
                <a:srgbClr val="898989"/>
              </a:solidFill>
              <a:ea typeface="ＭＳ Ｐゴシック" pitchFamily="-65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Supercomputing 2008 Education Program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6EDA3-5E36-40C9-B6E8-F32AEE55ED74}" type="slidenum">
              <a:rPr lang="en-US"/>
              <a:pPr/>
              <a:t>49</a:t>
            </a:fld>
            <a:endParaRPr lang="en-US"/>
          </a:p>
        </p:txBody>
      </p:sp>
      <p:sp>
        <p:nvSpPr>
          <p:cNvPr id="9728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304800"/>
            <a:ext cx="8229600" cy="1143000"/>
          </a:xfrm>
        </p:spPr>
        <p:txBody>
          <a:bodyPr anchorCtr="0"/>
          <a:lstStyle/>
          <a:p>
            <a:r>
              <a:rPr lang="en-US"/>
              <a:t>cu_fillArray</a:t>
            </a:r>
          </a:p>
        </p:txBody>
      </p:sp>
      <p:sp>
        <p:nvSpPr>
          <p:cNvPr id="97283" name="Rectangle 3"/>
          <p:cNvSpPr>
            <a:spLocks noGrp="1" noChangeArrowheads="1"/>
          </p:cNvSpPr>
          <p:nvPr>
            <p:ph idx="4294967295"/>
          </p:nvPr>
        </p:nvSpPr>
        <p:spPr/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600">
                <a:latin typeface="Courier New" pitchFamily="49" charset="0"/>
              </a:rPr>
              <a:t>__global__ void cu_fillArray(int *array_d){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600">
                <a:latin typeface="Courier New" pitchFamily="49" charset="0"/>
              </a:rPr>
              <a:t>        int x;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600">
                <a:latin typeface="Courier New" pitchFamily="49" charset="0"/>
              </a:rPr>
              <a:t>	/* blockIdx.x is a built-in variable in CUDA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600">
                <a:latin typeface="Courier New" pitchFamily="49" charset="0"/>
              </a:rPr>
              <a:t>      that returns the blockId in the x axis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600">
                <a:latin typeface="Courier New" pitchFamily="49" charset="0"/>
              </a:rPr>
              <a:t>      of the block that is executing this block of code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600">
                <a:latin typeface="Courier New" pitchFamily="49" charset="0"/>
              </a:rPr>
              <a:t>      threadIdx.x is another built-in variable in CUDA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600">
                <a:latin typeface="Courier New" pitchFamily="49" charset="0"/>
              </a:rPr>
              <a:t>      that returns the threadId in the x axis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600">
                <a:latin typeface="Courier New" pitchFamily="49" charset="0"/>
              </a:rPr>
              <a:t>      of the thread that is being executed by this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600">
                <a:latin typeface="Courier New" pitchFamily="49" charset="0"/>
              </a:rPr>
              <a:t>      stream processor in this particular block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600">
                <a:latin typeface="Courier New" pitchFamily="49" charset="0"/>
              </a:rPr>
              <a:t>   */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600">
                <a:latin typeface="Courier New" pitchFamily="49" charset="0"/>
              </a:rPr>
              <a:t>	x=blockIdx.x*BLOCK_SIZE+threadIdx.x;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600">
                <a:latin typeface="Courier New" pitchFamily="49" charset="0"/>
              </a:rPr>
              <a:t>	array_d[x]+=array_d[x];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600">
                <a:latin typeface="Courier New" pitchFamily="49" charset="0"/>
              </a:rPr>
              <a:t>}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sz="1600">
              <a:latin typeface="Courier New" pitchFamily="49" charset="0"/>
            </a:endParaRPr>
          </a:p>
        </p:txBody>
      </p:sp>
      <p:sp>
        <p:nvSpPr>
          <p:cNvPr id="97284" name="Date Placeholder 3"/>
          <p:cNvSpPr txBox="1">
            <a:spLocks noGrp="1"/>
          </p:cNvSpPr>
          <p:nvPr/>
        </p:nvSpPr>
        <p:spPr bwMode="auto">
          <a:xfrm>
            <a:off x="457200" y="6356350"/>
            <a:ext cx="2133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1" hangingPunct="1"/>
            <a:endParaRPr lang="en-US" sz="1200">
              <a:solidFill>
                <a:srgbClr val="898989"/>
              </a:solidFill>
              <a:ea typeface="ＭＳ Ｐゴシック" pitchFamily="-65" charset="-128"/>
            </a:endParaRPr>
          </a:p>
        </p:txBody>
      </p:sp>
      <p:sp>
        <p:nvSpPr>
          <p:cNvPr id="97285" name="Footer Placeholder 4"/>
          <p:cNvSpPr txBox="1">
            <a:spLocks noGrp="1"/>
          </p:cNvSpPr>
          <p:nvPr/>
        </p:nvSpPr>
        <p:spPr bwMode="auto">
          <a:xfrm>
            <a:off x="3124200" y="6356350"/>
            <a:ext cx="2895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1" hangingPunct="1"/>
            <a:endParaRPr lang="en-US" sz="1200">
              <a:solidFill>
                <a:srgbClr val="898989"/>
              </a:solidFill>
              <a:ea typeface="ＭＳ Ｐゴシック" pitchFamily="-65" charset="-128"/>
            </a:endParaRPr>
          </a:p>
        </p:txBody>
      </p:sp>
      <p:sp>
        <p:nvSpPr>
          <p:cNvPr id="97286" name="Slide Number Placeholder 5"/>
          <p:cNvSpPr txBox="1">
            <a:spLocks noGrp="1"/>
          </p:cNvSpPr>
          <p:nvPr/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 eaLnBrk="1" hangingPunct="1"/>
            <a:endParaRPr lang="en-US" sz="1200">
              <a:solidFill>
                <a:srgbClr val="898989"/>
              </a:solidFill>
              <a:ea typeface="ＭＳ Ｐゴシック" pitchFamily="-65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Supercomputing 2008 Education Program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839DF-165C-4FA1-B33A-BEEB7963928E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6213" y="285750"/>
            <a:ext cx="8791575" cy="6286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Supercomputing 2008 Education Program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EA092-90C6-4AF7-B9F4-A58699B42849}" type="slidenum">
              <a:rPr lang="en-US"/>
              <a:pPr/>
              <a:t>50</a:t>
            </a:fld>
            <a:endParaRPr lang="en-US"/>
          </a:p>
        </p:txBody>
      </p:sp>
      <p:sp>
        <p:nvSpPr>
          <p:cNvPr id="99330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 anchorCtr="0"/>
          <a:lstStyle/>
          <a:p>
            <a:r>
              <a:rPr lang="en-US"/>
              <a:t>To compile:</a:t>
            </a:r>
          </a:p>
        </p:txBody>
      </p:sp>
      <p:sp>
        <p:nvSpPr>
          <p:cNvPr id="99331" name="Rectangle 3"/>
          <p:cNvSpPr>
            <a:spLocks noGrp="1" noChangeArrowheads="1"/>
          </p:cNvSpPr>
          <p:nvPr>
            <p:ph idx="4294967295"/>
          </p:nvPr>
        </p:nvSpPr>
        <p:spPr/>
        <p:txBody>
          <a:bodyPr/>
          <a:lstStyle/>
          <a:p>
            <a:r>
              <a:rPr lang="en-US"/>
              <a:t>nvcc simple.c simple.cu –o simple</a:t>
            </a:r>
          </a:p>
          <a:p>
            <a:r>
              <a:rPr lang="en-US"/>
              <a:t>The compiler generates the code for both the host and the GPU</a:t>
            </a:r>
          </a:p>
          <a:p>
            <a:r>
              <a:rPr lang="en-US"/>
              <a:t>Demo on cuda.littlefe.net …</a:t>
            </a:r>
          </a:p>
        </p:txBody>
      </p:sp>
      <p:sp>
        <p:nvSpPr>
          <p:cNvPr id="99332" name="Date Placeholder 3"/>
          <p:cNvSpPr txBox="1">
            <a:spLocks noGrp="1"/>
          </p:cNvSpPr>
          <p:nvPr/>
        </p:nvSpPr>
        <p:spPr bwMode="auto">
          <a:xfrm>
            <a:off x="457200" y="6356350"/>
            <a:ext cx="2133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1" hangingPunct="1"/>
            <a:endParaRPr lang="en-US" sz="1200">
              <a:solidFill>
                <a:srgbClr val="898989"/>
              </a:solidFill>
              <a:ea typeface="ＭＳ Ｐゴシック" pitchFamily="-65" charset="-128"/>
            </a:endParaRPr>
          </a:p>
        </p:txBody>
      </p:sp>
      <p:sp>
        <p:nvSpPr>
          <p:cNvPr id="99333" name="Footer Placeholder 4"/>
          <p:cNvSpPr txBox="1">
            <a:spLocks noGrp="1"/>
          </p:cNvSpPr>
          <p:nvPr/>
        </p:nvSpPr>
        <p:spPr bwMode="auto">
          <a:xfrm>
            <a:off x="3124200" y="6356350"/>
            <a:ext cx="2895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1" hangingPunct="1"/>
            <a:endParaRPr lang="en-US" sz="1200">
              <a:solidFill>
                <a:srgbClr val="898989"/>
              </a:solidFill>
              <a:ea typeface="ＭＳ Ｐゴシック" pitchFamily="-65" charset="-128"/>
            </a:endParaRPr>
          </a:p>
        </p:txBody>
      </p:sp>
      <p:sp>
        <p:nvSpPr>
          <p:cNvPr id="99334" name="Slide Number Placeholder 5"/>
          <p:cNvSpPr txBox="1">
            <a:spLocks noGrp="1"/>
          </p:cNvSpPr>
          <p:nvPr/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 eaLnBrk="1" hangingPunct="1"/>
            <a:endParaRPr lang="en-US" sz="1200">
              <a:solidFill>
                <a:srgbClr val="898989"/>
              </a:solidFill>
              <a:ea typeface="ＭＳ Ｐゴシック" pitchFamily="-65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Supercomputing 2008 Education Program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43B35-D975-4D00-AEB9-FD3386F5D555}" type="slidenum">
              <a:rPr lang="en-US"/>
              <a:pPr/>
              <a:t>51</a:t>
            </a:fld>
            <a:endParaRPr lang="en-US"/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 anchorCtr="0"/>
          <a:lstStyle/>
          <a:p>
            <a:r>
              <a:rPr lang="en-US" sz="3600"/>
              <a:t>What are those blockIds and threadIds?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idx="4294967295"/>
          </p:nvPr>
        </p:nvSpPr>
        <p:spPr/>
        <p:txBody>
          <a:bodyPr/>
          <a:lstStyle/>
          <a:p>
            <a:r>
              <a:rPr lang="en-US"/>
              <a:t>With a minor modification to the code, we can print the blockIds and threadIds</a:t>
            </a:r>
          </a:p>
          <a:p>
            <a:r>
              <a:rPr lang="en-US"/>
              <a:t>We will use two arrays instead of just one.</a:t>
            </a:r>
          </a:p>
          <a:p>
            <a:pPr lvl="1"/>
            <a:r>
              <a:rPr lang="en-US"/>
              <a:t>One for the blockIds</a:t>
            </a:r>
          </a:p>
          <a:p>
            <a:pPr lvl="1"/>
            <a:r>
              <a:rPr lang="en-US"/>
              <a:t>One for the threadIds</a:t>
            </a:r>
          </a:p>
          <a:p>
            <a:r>
              <a:rPr lang="en-US"/>
              <a:t>The code in the kernel: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2000">
                <a:latin typeface="Courier New" pitchFamily="49" charset="0"/>
              </a:rPr>
              <a:t>  x=blockIdx.x*BLOCK_SIZE+threadIdx.x;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2000">
                <a:latin typeface="Courier New" pitchFamily="49" charset="0"/>
              </a:rPr>
              <a:t>	block_d[x] = blockIdx.x;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2000">
                <a:latin typeface="Courier New" pitchFamily="49" charset="0"/>
              </a:rPr>
              <a:t>	thread_d[x] = threadIdx.x;</a:t>
            </a:r>
          </a:p>
          <a:p>
            <a:pPr>
              <a:buFont typeface="Wingdings" pitchFamily="2" charset="2"/>
              <a:buNone/>
            </a:pPr>
            <a:endParaRPr lang="en-US"/>
          </a:p>
        </p:txBody>
      </p:sp>
      <p:sp>
        <p:nvSpPr>
          <p:cNvPr id="101380" name="Date Placeholder 3"/>
          <p:cNvSpPr txBox="1">
            <a:spLocks noGrp="1"/>
          </p:cNvSpPr>
          <p:nvPr/>
        </p:nvSpPr>
        <p:spPr bwMode="auto">
          <a:xfrm>
            <a:off x="457200" y="6356350"/>
            <a:ext cx="2133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1" hangingPunct="1"/>
            <a:endParaRPr lang="en-US" sz="1200">
              <a:solidFill>
                <a:srgbClr val="898989"/>
              </a:solidFill>
              <a:ea typeface="ＭＳ Ｐゴシック" pitchFamily="-65" charset="-128"/>
            </a:endParaRPr>
          </a:p>
        </p:txBody>
      </p:sp>
      <p:sp>
        <p:nvSpPr>
          <p:cNvPr id="101381" name="Footer Placeholder 4"/>
          <p:cNvSpPr txBox="1">
            <a:spLocks noGrp="1"/>
          </p:cNvSpPr>
          <p:nvPr/>
        </p:nvSpPr>
        <p:spPr bwMode="auto">
          <a:xfrm>
            <a:off x="3124200" y="6356350"/>
            <a:ext cx="2895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1" hangingPunct="1"/>
            <a:endParaRPr lang="en-US" sz="1200">
              <a:solidFill>
                <a:srgbClr val="898989"/>
              </a:solidFill>
              <a:ea typeface="ＭＳ Ｐゴシック" pitchFamily="-65" charset="-128"/>
            </a:endParaRPr>
          </a:p>
        </p:txBody>
      </p:sp>
      <p:sp>
        <p:nvSpPr>
          <p:cNvPr id="101382" name="Slide Number Placeholder 5"/>
          <p:cNvSpPr txBox="1">
            <a:spLocks noGrp="1"/>
          </p:cNvSpPr>
          <p:nvPr/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 eaLnBrk="1" hangingPunct="1"/>
            <a:endParaRPr lang="en-US" sz="1200">
              <a:solidFill>
                <a:srgbClr val="898989"/>
              </a:solidFill>
              <a:ea typeface="ＭＳ Ｐゴシック" pitchFamily="-65" charset="-128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Supercomputing 2008 Education Program</a:t>
            </a:r>
          </a:p>
        </p:txBody>
      </p:sp>
      <p:sp>
        <p:nvSpPr>
          <p:cNvPr id="40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F06F99-E8E5-49F4-A15E-9FD1AAA9D99A}" type="slidenum">
              <a:rPr lang="en-US"/>
              <a:pPr/>
              <a:t>52</a:t>
            </a:fld>
            <a:endParaRPr lang="en-US"/>
          </a:p>
        </p:txBody>
      </p:sp>
      <p:sp>
        <p:nvSpPr>
          <p:cNvPr id="103426" name="Title 1"/>
          <p:cNvSpPr>
            <a:spLocks noGrp="1"/>
          </p:cNvSpPr>
          <p:nvPr>
            <p:ph type="title" idx="4294967295"/>
          </p:nvPr>
        </p:nvSpPr>
        <p:spPr/>
        <p:txBody>
          <a:bodyPr anchorCtr="0"/>
          <a:lstStyle/>
          <a:p>
            <a:r>
              <a:rPr lang="en-US"/>
              <a:t>In the GPU:</a:t>
            </a:r>
          </a:p>
        </p:txBody>
      </p:sp>
      <p:sp>
        <p:nvSpPr>
          <p:cNvPr id="103427" name="Content Placeholder 2"/>
          <p:cNvSpPr>
            <a:spLocks noGrp="1"/>
          </p:cNvSpPr>
          <p:nvPr>
            <p:ph idx="4294967295"/>
          </p:nvPr>
        </p:nvSpPr>
        <p:spPr/>
        <p:txBody>
          <a:bodyPr/>
          <a:lstStyle/>
          <a:p>
            <a:pPr>
              <a:buFont typeface="Wingdings" pitchFamily="2" charset="2"/>
              <a:buNone/>
            </a:pPr>
            <a:endParaRPr lang="en-US"/>
          </a:p>
          <a:p>
            <a:pPr>
              <a:buFont typeface="Wingdings" pitchFamily="2" charset="2"/>
              <a:buNone/>
            </a:pPr>
            <a:r>
              <a:rPr lang="en-US" sz="2000"/>
              <a:t>Processing</a:t>
            </a:r>
            <a:r>
              <a:rPr lang="en-US" sz="2400"/>
              <a:t> </a:t>
            </a:r>
            <a:r>
              <a:rPr lang="en-US" sz="2000"/>
              <a:t>Elements</a:t>
            </a:r>
          </a:p>
          <a:p>
            <a:pPr>
              <a:buFont typeface="Wingdings" pitchFamily="2" charset="2"/>
              <a:buNone/>
            </a:pPr>
            <a:endParaRPr lang="en-US" sz="2000"/>
          </a:p>
          <a:p>
            <a:pPr>
              <a:buFont typeface="Wingdings" pitchFamily="2" charset="2"/>
              <a:buNone/>
            </a:pPr>
            <a:endParaRPr lang="en-US" sz="2000"/>
          </a:p>
          <a:p>
            <a:pPr>
              <a:buFont typeface="Wingdings" pitchFamily="2" charset="2"/>
              <a:buNone/>
            </a:pPr>
            <a:endParaRPr lang="en-US" sz="2000"/>
          </a:p>
          <a:p>
            <a:pPr>
              <a:buFont typeface="Wingdings" pitchFamily="2" charset="2"/>
              <a:buNone/>
            </a:pPr>
            <a:endParaRPr lang="en-US" sz="2000"/>
          </a:p>
          <a:p>
            <a:pPr>
              <a:buFont typeface="Wingdings" pitchFamily="2" charset="2"/>
              <a:buNone/>
            </a:pPr>
            <a:endParaRPr lang="en-US" sz="2000"/>
          </a:p>
          <a:p>
            <a:pPr>
              <a:buFont typeface="Wingdings" pitchFamily="2" charset="2"/>
              <a:buNone/>
            </a:pPr>
            <a:endParaRPr lang="en-US" sz="2000"/>
          </a:p>
          <a:p>
            <a:pPr>
              <a:buFont typeface="Wingdings" pitchFamily="2" charset="2"/>
              <a:buNone/>
            </a:pPr>
            <a:endParaRPr lang="en-US" sz="2000"/>
          </a:p>
          <a:p>
            <a:pPr>
              <a:buFont typeface="Wingdings" pitchFamily="2" charset="2"/>
              <a:buNone/>
            </a:pPr>
            <a:endParaRPr lang="en-US" sz="1000"/>
          </a:p>
          <a:p>
            <a:pPr>
              <a:buFont typeface="Wingdings" pitchFamily="2" charset="2"/>
              <a:buNone/>
            </a:pPr>
            <a:r>
              <a:rPr lang="en-US" sz="2000"/>
              <a:t>Array Elements</a:t>
            </a:r>
          </a:p>
        </p:txBody>
      </p:sp>
      <p:sp>
        <p:nvSpPr>
          <p:cNvPr id="103428" name="Date Placeholder 3"/>
          <p:cNvSpPr txBox="1">
            <a:spLocks noGrp="1"/>
          </p:cNvSpPr>
          <p:nvPr/>
        </p:nvSpPr>
        <p:spPr bwMode="auto">
          <a:xfrm>
            <a:off x="457200" y="6356350"/>
            <a:ext cx="2133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1" hangingPunct="1"/>
            <a:endParaRPr lang="en-US" sz="1200">
              <a:solidFill>
                <a:srgbClr val="898989"/>
              </a:solidFill>
              <a:ea typeface="ＭＳ Ｐゴシック" pitchFamily="-65" charset="-128"/>
            </a:endParaRPr>
          </a:p>
        </p:txBody>
      </p:sp>
      <p:sp>
        <p:nvSpPr>
          <p:cNvPr id="103429" name="Footer Placeholder 4"/>
          <p:cNvSpPr txBox="1">
            <a:spLocks noGrp="1"/>
          </p:cNvSpPr>
          <p:nvPr/>
        </p:nvSpPr>
        <p:spPr bwMode="auto">
          <a:xfrm>
            <a:off x="3124200" y="6356350"/>
            <a:ext cx="2895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1" hangingPunct="1"/>
            <a:endParaRPr lang="en-US" sz="1200">
              <a:solidFill>
                <a:srgbClr val="898989"/>
              </a:solidFill>
              <a:ea typeface="ＭＳ Ｐゴシック" pitchFamily="-65" charset="-128"/>
            </a:endParaRPr>
          </a:p>
        </p:txBody>
      </p:sp>
      <p:sp>
        <p:nvSpPr>
          <p:cNvPr id="103430" name="Slide Number Placeholder 5"/>
          <p:cNvSpPr txBox="1">
            <a:spLocks noGrp="1"/>
          </p:cNvSpPr>
          <p:nvPr/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 eaLnBrk="1" hangingPunct="1"/>
            <a:endParaRPr lang="en-US" sz="1200">
              <a:solidFill>
                <a:srgbClr val="898989"/>
              </a:solidFill>
              <a:ea typeface="ＭＳ Ｐゴシック" pitchFamily="-65" charset="-128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600200" y="2895600"/>
            <a:ext cx="990600" cy="9144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dirty="0">
                <a:solidFill>
                  <a:srgbClr val="000000"/>
                </a:solidFill>
                <a:ea typeface="ＭＳ Ｐゴシック" pitchFamily="-65" charset="-128"/>
              </a:rPr>
              <a:t>Thread 1</a:t>
            </a:r>
          </a:p>
        </p:txBody>
      </p:sp>
      <p:sp>
        <p:nvSpPr>
          <p:cNvPr id="10" name="Rectangle 9"/>
          <p:cNvSpPr/>
          <p:nvPr/>
        </p:nvSpPr>
        <p:spPr>
          <a:xfrm>
            <a:off x="2590800" y="2895600"/>
            <a:ext cx="990600" cy="9144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dirty="0">
                <a:solidFill>
                  <a:srgbClr val="000000"/>
                </a:solidFill>
                <a:ea typeface="ＭＳ Ｐゴシック" pitchFamily="-65" charset="-128"/>
              </a:rPr>
              <a:t>Thread 2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581400" y="2895600"/>
            <a:ext cx="990600" cy="9144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dirty="0">
                <a:solidFill>
                  <a:srgbClr val="000000"/>
                </a:solidFill>
                <a:ea typeface="ＭＳ Ｐゴシック" pitchFamily="-65" charset="-128"/>
              </a:rPr>
              <a:t>Thread 3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572000" y="2895600"/>
            <a:ext cx="990600" cy="9144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dirty="0">
                <a:solidFill>
                  <a:srgbClr val="000000"/>
                </a:solidFill>
                <a:ea typeface="ＭＳ Ｐゴシック" pitchFamily="-65" charset="-128"/>
              </a:rPr>
              <a:t>Thread 0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562600" y="2895600"/>
            <a:ext cx="990600" cy="9144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dirty="0">
                <a:solidFill>
                  <a:srgbClr val="000000"/>
                </a:solidFill>
                <a:ea typeface="ＭＳ Ｐゴシック" pitchFamily="-65" charset="-128"/>
              </a:rPr>
              <a:t>Thread 1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553200" y="2895600"/>
            <a:ext cx="990600" cy="9144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dirty="0">
                <a:solidFill>
                  <a:srgbClr val="000000"/>
                </a:solidFill>
                <a:ea typeface="ＭＳ Ｐゴシック" pitchFamily="-65" charset="-128"/>
              </a:rPr>
              <a:t>Thread 2</a:t>
            </a:r>
          </a:p>
        </p:txBody>
      </p:sp>
      <p:sp>
        <p:nvSpPr>
          <p:cNvPr id="15" name="Rectangle 14"/>
          <p:cNvSpPr/>
          <p:nvPr/>
        </p:nvSpPr>
        <p:spPr>
          <a:xfrm>
            <a:off x="7543800" y="2895600"/>
            <a:ext cx="990600" cy="9144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dirty="0">
                <a:solidFill>
                  <a:srgbClr val="000000"/>
                </a:solidFill>
                <a:ea typeface="ＭＳ Ｐゴシック" pitchFamily="-65" charset="-128"/>
              </a:rPr>
              <a:t>Thread 3</a:t>
            </a:r>
          </a:p>
        </p:txBody>
      </p:sp>
      <p:sp>
        <p:nvSpPr>
          <p:cNvPr id="16" name="Rectangle 15"/>
          <p:cNvSpPr/>
          <p:nvPr/>
        </p:nvSpPr>
        <p:spPr>
          <a:xfrm>
            <a:off x="609600" y="2895600"/>
            <a:ext cx="990600" cy="9144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dirty="0">
                <a:solidFill>
                  <a:srgbClr val="000000"/>
                </a:solidFill>
                <a:ea typeface="ＭＳ Ｐゴシック" pitchFamily="-65" charset="-128"/>
              </a:rPr>
              <a:t>Thread 0</a:t>
            </a:r>
          </a:p>
        </p:txBody>
      </p:sp>
      <p:sp>
        <p:nvSpPr>
          <p:cNvPr id="17" name="Rectangle 16"/>
          <p:cNvSpPr/>
          <p:nvPr/>
        </p:nvSpPr>
        <p:spPr>
          <a:xfrm>
            <a:off x="609600" y="4495800"/>
            <a:ext cx="990600" cy="9144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000000"/>
              </a:solidFill>
              <a:ea typeface="ＭＳ Ｐゴシック" pitchFamily="-65" charset="-128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600200" y="4495800"/>
            <a:ext cx="990600" cy="9144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000000"/>
              </a:solidFill>
              <a:ea typeface="ＭＳ Ｐゴシック" pitchFamily="-65" charset="-128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2590800" y="4495800"/>
            <a:ext cx="990600" cy="9144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000000"/>
              </a:solidFill>
              <a:ea typeface="ＭＳ Ｐゴシック" pitchFamily="-65" charset="-128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3581400" y="4495800"/>
            <a:ext cx="990600" cy="9144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000000"/>
              </a:solidFill>
              <a:ea typeface="ＭＳ Ｐゴシック" pitchFamily="-65" charset="-128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4572000" y="4495800"/>
            <a:ext cx="990600" cy="9144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000000"/>
              </a:solidFill>
              <a:ea typeface="ＭＳ Ｐゴシック" pitchFamily="-65" charset="-128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5562600" y="4495800"/>
            <a:ext cx="990600" cy="9144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000000"/>
              </a:solidFill>
              <a:ea typeface="ＭＳ Ｐゴシック" pitchFamily="-65" charset="-128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6553200" y="4495800"/>
            <a:ext cx="990600" cy="9144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000000"/>
              </a:solidFill>
              <a:ea typeface="ＭＳ Ｐゴシック" pitchFamily="-65" charset="-128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7543800" y="4495800"/>
            <a:ext cx="990600" cy="9144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000000"/>
              </a:solidFill>
              <a:ea typeface="ＭＳ Ｐゴシック" pitchFamily="-65" charset="-128"/>
            </a:endParaRPr>
          </a:p>
        </p:txBody>
      </p:sp>
      <p:cxnSp>
        <p:nvCxnSpPr>
          <p:cNvPr id="28" name="Straight Arrow Connector 27"/>
          <p:cNvCxnSpPr>
            <a:cxnSpLocks noChangeShapeType="1"/>
            <a:stCxn id="16" idx="2"/>
            <a:endCxn id="17" idx="0"/>
          </p:cNvCxnSpPr>
          <p:nvPr/>
        </p:nvCxnSpPr>
        <p:spPr bwMode="auto">
          <a:xfrm rot="5400000">
            <a:off x="762001" y="4152900"/>
            <a:ext cx="685800" cy="3175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arrow" w="med" len="med"/>
          </a:ln>
          <a:effectLst>
            <a:outerShdw blurRad="63500" dist="23000" dir="5400000" rotWithShape="0">
              <a:srgbClr val="000000">
                <a:alpha val="34999"/>
              </a:srgbClr>
            </a:outerShdw>
          </a:effectLst>
        </p:spPr>
      </p:cxnSp>
      <p:cxnSp>
        <p:nvCxnSpPr>
          <p:cNvPr id="29" name="Straight Arrow Connector 28"/>
          <p:cNvCxnSpPr>
            <a:cxnSpLocks noChangeShapeType="1"/>
          </p:cNvCxnSpPr>
          <p:nvPr/>
        </p:nvCxnSpPr>
        <p:spPr bwMode="auto">
          <a:xfrm rot="5400000">
            <a:off x="1715294" y="4152106"/>
            <a:ext cx="685800" cy="1588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arrow" w="med" len="med"/>
          </a:ln>
          <a:effectLst>
            <a:outerShdw blurRad="63500" dist="23000" dir="5400000" rotWithShape="0">
              <a:srgbClr val="000000">
                <a:alpha val="34999"/>
              </a:srgbClr>
            </a:outerShdw>
          </a:effectLst>
        </p:spPr>
      </p:cxnSp>
      <p:cxnSp>
        <p:nvCxnSpPr>
          <p:cNvPr id="30" name="Straight Arrow Connector 29"/>
          <p:cNvCxnSpPr>
            <a:cxnSpLocks noChangeShapeType="1"/>
          </p:cNvCxnSpPr>
          <p:nvPr/>
        </p:nvCxnSpPr>
        <p:spPr bwMode="auto">
          <a:xfrm rot="5400000">
            <a:off x="2705894" y="4152106"/>
            <a:ext cx="685800" cy="1588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arrow" w="med" len="med"/>
          </a:ln>
          <a:effectLst>
            <a:outerShdw blurRad="63500" dist="23000" dir="5400000" rotWithShape="0">
              <a:srgbClr val="000000">
                <a:alpha val="34999"/>
              </a:srgbClr>
            </a:outerShdw>
          </a:effectLst>
        </p:spPr>
      </p:cxnSp>
      <p:cxnSp>
        <p:nvCxnSpPr>
          <p:cNvPr id="31" name="Straight Arrow Connector 30"/>
          <p:cNvCxnSpPr>
            <a:cxnSpLocks noChangeShapeType="1"/>
          </p:cNvCxnSpPr>
          <p:nvPr/>
        </p:nvCxnSpPr>
        <p:spPr bwMode="auto">
          <a:xfrm rot="5400000">
            <a:off x="3696494" y="4152106"/>
            <a:ext cx="685800" cy="1588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arrow" w="med" len="med"/>
          </a:ln>
          <a:effectLst>
            <a:outerShdw blurRad="63500" dist="23000" dir="5400000" rotWithShape="0">
              <a:srgbClr val="000000">
                <a:alpha val="34999"/>
              </a:srgbClr>
            </a:outerShdw>
          </a:effectLst>
        </p:spPr>
      </p:cxnSp>
      <p:cxnSp>
        <p:nvCxnSpPr>
          <p:cNvPr id="32" name="Straight Arrow Connector 31"/>
          <p:cNvCxnSpPr>
            <a:cxnSpLocks noChangeShapeType="1"/>
          </p:cNvCxnSpPr>
          <p:nvPr/>
        </p:nvCxnSpPr>
        <p:spPr bwMode="auto">
          <a:xfrm rot="5400000">
            <a:off x="4687094" y="4152106"/>
            <a:ext cx="685800" cy="1588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arrow" w="med" len="med"/>
          </a:ln>
          <a:effectLst>
            <a:outerShdw blurRad="63500" dist="23000" dir="5400000" rotWithShape="0">
              <a:srgbClr val="000000">
                <a:alpha val="34999"/>
              </a:srgbClr>
            </a:outerShdw>
          </a:effectLst>
        </p:spPr>
      </p:cxnSp>
      <p:cxnSp>
        <p:nvCxnSpPr>
          <p:cNvPr id="33" name="Straight Arrow Connector 32"/>
          <p:cNvCxnSpPr>
            <a:cxnSpLocks noChangeShapeType="1"/>
          </p:cNvCxnSpPr>
          <p:nvPr/>
        </p:nvCxnSpPr>
        <p:spPr bwMode="auto">
          <a:xfrm rot="5400000">
            <a:off x="5677694" y="4152106"/>
            <a:ext cx="685800" cy="1588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arrow" w="med" len="med"/>
          </a:ln>
          <a:effectLst>
            <a:outerShdw blurRad="63500" dist="23000" dir="5400000" rotWithShape="0">
              <a:srgbClr val="000000">
                <a:alpha val="34999"/>
              </a:srgbClr>
            </a:outerShdw>
          </a:effectLst>
        </p:spPr>
      </p:cxnSp>
      <p:cxnSp>
        <p:nvCxnSpPr>
          <p:cNvPr id="34" name="Straight Arrow Connector 33"/>
          <p:cNvCxnSpPr>
            <a:cxnSpLocks noChangeShapeType="1"/>
          </p:cNvCxnSpPr>
          <p:nvPr/>
        </p:nvCxnSpPr>
        <p:spPr bwMode="auto">
          <a:xfrm rot="5400000">
            <a:off x="6668294" y="4152106"/>
            <a:ext cx="685800" cy="1588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arrow" w="med" len="med"/>
          </a:ln>
          <a:effectLst>
            <a:outerShdw blurRad="63500" dist="23000" dir="5400000" rotWithShape="0">
              <a:srgbClr val="000000">
                <a:alpha val="34999"/>
              </a:srgbClr>
            </a:outerShdw>
          </a:effectLst>
        </p:spPr>
      </p:cxnSp>
      <p:cxnSp>
        <p:nvCxnSpPr>
          <p:cNvPr id="35" name="Straight Arrow Connector 34"/>
          <p:cNvCxnSpPr>
            <a:cxnSpLocks noChangeShapeType="1"/>
          </p:cNvCxnSpPr>
          <p:nvPr/>
        </p:nvCxnSpPr>
        <p:spPr bwMode="auto">
          <a:xfrm rot="5400000">
            <a:off x="7658894" y="4152106"/>
            <a:ext cx="685800" cy="1588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arrow" w="med" len="med"/>
          </a:ln>
          <a:effectLst>
            <a:outerShdw blurRad="63500" dist="23000" dir="5400000" rotWithShape="0">
              <a:srgbClr val="000000">
                <a:alpha val="34999"/>
              </a:srgbClr>
            </a:outerShdw>
          </a:effectLst>
        </p:spPr>
      </p:cxnSp>
      <p:sp>
        <p:nvSpPr>
          <p:cNvPr id="36" name="Rectangle 35"/>
          <p:cNvSpPr/>
          <p:nvPr/>
        </p:nvSpPr>
        <p:spPr>
          <a:xfrm>
            <a:off x="1828800" y="5715000"/>
            <a:ext cx="1524000" cy="3810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dirty="0">
                <a:solidFill>
                  <a:srgbClr val="000000"/>
                </a:solidFill>
                <a:ea typeface="ＭＳ Ｐゴシック" pitchFamily="-65" charset="-128"/>
              </a:rPr>
              <a:t>Block 0</a:t>
            </a:r>
          </a:p>
        </p:txBody>
      </p:sp>
      <p:sp>
        <p:nvSpPr>
          <p:cNvPr id="37" name="Rectangle 36"/>
          <p:cNvSpPr/>
          <p:nvPr/>
        </p:nvSpPr>
        <p:spPr>
          <a:xfrm>
            <a:off x="5791200" y="5715000"/>
            <a:ext cx="1524000" cy="381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dirty="0">
                <a:solidFill>
                  <a:srgbClr val="000000"/>
                </a:solidFill>
                <a:ea typeface="ＭＳ Ｐゴシック" pitchFamily="-65" charset="-128"/>
              </a:rPr>
              <a:t>Block 1</a:t>
            </a:r>
          </a:p>
        </p:txBody>
      </p:sp>
      <p:cxnSp>
        <p:nvCxnSpPr>
          <p:cNvPr id="39" name="Straight Connector 38"/>
          <p:cNvCxnSpPr>
            <a:cxnSpLocks noChangeShapeType="1"/>
            <a:endCxn id="103427" idx="2"/>
          </p:cNvCxnSpPr>
          <p:nvPr/>
        </p:nvCxnSpPr>
        <p:spPr bwMode="auto">
          <a:xfrm rot="5400000">
            <a:off x="2767012" y="4319588"/>
            <a:ext cx="3611563" cy="1588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ffectLst>
            <a:outerShdw blurRad="63500" dist="23000" dir="5400000" rotWithShape="0">
              <a:srgbClr val="000000">
                <a:alpha val="34999"/>
              </a:srgbClr>
            </a:outerShdw>
          </a:effectLst>
        </p:spPr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Supercomputing 2008 Education Program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993E5-FB49-4592-B116-CD1776CD4503}" type="slidenum">
              <a:rPr lang="en-US"/>
              <a:pPr/>
              <a:t>53</a:t>
            </a:fld>
            <a:endParaRPr lang="en-US"/>
          </a:p>
        </p:txBody>
      </p:sp>
      <p:sp>
        <p:nvSpPr>
          <p:cNvPr id="104450" name="Title 1"/>
          <p:cNvSpPr>
            <a:spLocks noGrp="1"/>
          </p:cNvSpPr>
          <p:nvPr>
            <p:ph type="title" idx="4294967295"/>
          </p:nvPr>
        </p:nvSpPr>
        <p:spPr/>
        <p:txBody>
          <a:bodyPr anchorCtr="0"/>
          <a:lstStyle/>
          <a:p>
            <a:r>
              <a:rPr lang="en-US"/>
              <a:t>Hands-on Activity</a:t>
            </a:r>
          </a:p>
        </p:txBody>
      </p:sp>
      <p:sp>
        <p:nvSpPr>
          <p:cNvPr id="104451" name="Content Placeholder 2"/>
          <p:cNvSpPr>
            <a:spLocks noGrp="1"/>
          </p:cNvSpPr>
          <p:nvPr>
            <p:ph idx="4294967295"/>
          </p:nvPr>
        </p:nvSpPr>
        <p:spPr/>
        <p:txBody>
          <a:bodyPr/>
          <a:lstStyle/>
          <a:p>
            <a:r>
              <a:rPr lang="en-US" sz="2400"/>
              <a:t>Compile with (one single line)</a:t>
            </a:r>
          </a:p>
          <a:p>
            <a:pPr lvl="1">
              <a:buFont typeface="Wingdings" pitchFamily="2" charset="2"/>
              <a:buNone/>
            </a:pPr>
            <a:r>
              <a:rPr lang="en-US" sz="2400">
                <a:latin typeface="Courier New" pitchFamily="49" charset="0"/>
                <a:cs typeface="Courier New" pitchFamily="49" charset="0"/>
              </a:rPr>
              <a:t>nvcc blockAndThread.c  blockAndThread.cu </a:t>
            </a:r>
          </a:p>
          <a:p>
            <a:pPr lvl="1">
              <a:buFont typeface="Wingdings" pitchFamily="2" charset="2"/>
              <a:buNone/>
            </a:pPr>
            <a:r>
              <a:rPr lang="en-US" sz="2400">
                <a:latin typeface="Courier New" pitchFamily="49" charset="0"/>
                <a:cs typeface="Courier New" pitchFamily="49" charset="0"/>
              </a:rPr>
              <a:t>	-o blockAndThread</a:t>
            </a:r>
          </a:p>
          <a:p>
            <a:r>
              <a:rPr lang="en-US" sz="2400"/>
              <a:t>Run the program</a:t>
            </a:r>
          </a:p>
          <a:p>
            <a:pPr>
              <a:buFont typeface="Wingdings" pitchFamily="2" charset="2"/>
              <a:buNone/>
            </a:pPr>
            <a:r>
              <a:rPr lang="en-US" sz="2400"/>
              <a:t>	</a:t>
            </a:r>
            <a:r>
              <a:rPr lang="en-US" sz="2400">
                <a:latin typeface="Courier New" pitchFamily="49" charset="0"/>
                <a:cs typeface="Courier New" pitchFamily="49" charset="0"/>
              </a:rPr>
              <a:t>./blockAndThread</a:t>
            </a:r>
          </a:p>
          <a:p>
            <a:r>
              <a:rPr lang="en-US" sz="2400"/>
              <a:t>Edit the file </a:t>
            </a:r>
            <a:r>
              <a:rPr lang="en-US" sz="2400" b="1"/>
              <a:t>blockAndThread.cu</a:t>
            </a:r>
          </a:p>
          <a:p>
            <a:r>
              <a:rPr lang="en-US" sz="2400"/>
              <a:t>Modify the constant BLOCK_SIZE. The current value is 8, try replacing it with 4.</a:t>
            </a:r>
          </a:p>
          <a:p>
            <a:r>
              <a:rPr lang="en-US" sz="2400"/>
              <a:t>Recompile as above</a:t>
            </a:r>
          </a:p>
          <a:p>
            <a:r>
              <a:rPr lang="en-US" sz="2400"/>
              <a:t>Run the program and compare the output with the previous run.</a:t>
            </a:r>
          </a:p>
        </p:txBody>
      </p:sp>
      <p:sp>
        <p:nvSpPr>
          <p:cNvPr id="104452" name="Date Placeholder 3"/>
          <p:cNvSpPr txBox="1">
            <a:spLocks noGrp="1"/>
          </p:cNvSpPr>
          <p:nvPr/>
        </p:nvSpPr>
        <p:spPr bwMode="auto">
          <a:xfrm>
            <a:off x="457200" y="6356350"/>
            <a:ext cx="2133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1" hangingPunct="1"/>
            <a:endParaRPr lang="en-US" sz="1200">
              <a:solidFill>
                <a:srgbClr val="898989"/>
              </a:solidFill>
              <a:ea typeface="ＭＳ Ｐゴシック" pitchFamily="-65" charset="-128"/>
            </a:endParaRPr>
          </a:p>
        </p:txBody>
      </p:sp>
      <p:sp>
        <p:nvSpPr>
          <p:cNvPr id="104453" name="Footer Placeholder 4"/>
          <p:cNvSpPr txBox="1">
            <a:spLocks noGrp="1"/>
          </p:cNvSpPr>
          <p:nvPr/>
        </p:nvSpPr>
        <p:spPr bwMode="auto">
          <a:xfrm>
            <a:off x="3124200" y="6356350"/>
            <a:ext cx="2895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1" hangingPunct="1"/>
            <a:endParaRPr lang="en-US" sz="1200">
              <a:solidFill>
                <a:srgbClr val="898989"/>
              </a:solidFill>
              <a:ea typeface="ＭＳ Ｐゴシック" pitchFamily="-65" charset="-128"/>
            </a:endParaRPr>
          </a:p>
        </p:txBody>
      </p:sp>
      <p:sp>
        <p:nvSpPr>
          <p:cNvPr id="104454" name="Slide Number Placeholder 5"/>
          <p:cNvSpPr txBox="1">
            <a:spLocks noGrp="1"/>
          </p:cNvSpPr>
          <p:nvPr/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 eaLnBrk="1" hangingPunct="1"/>
            <a:endParaRPr lang="en-US" sz="1200">
              <a:solidFill>
                <a:srgbClr val="898989"/>
              </a:solidFill>
              <a:ea typeface="ＭＳ Ｐゴシック" pitchFamily="-65" charset="-128"/>
            </a:endParaRPr>
          </a:p>
        </p:txBody>
      </p:sp>
    </p:spTree>
  </p:cSld>
  <p:clrMapOvr>
    <a:masterClrMapping/>
  </p:clrMapOvr>
  <p:transition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Supercomputing 2008 Education Program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1EFA0-F65D-47BD-A88B-6697A368FB01}" type="slidenum">
              <a:rPr lang="en-US"/>
              <a:pPr/>
              <a:t>54</a:t>
            </a:fld>
            <a:endParaRPr lang="en-US"/>
          </a:p>
        </p:txBody>
      </p:sp>
      <p:sp>
        <p:nvSpPr>
          <p:cNvPr id="105474" name="Title 1"/>
          <p:cNvSpPr>
            <a:spLocks noGrp="1"/>
          </p:cNvSpPr>
          <p:nvPr>
            <p:ph type="title" idx="4294967295"/>
          </p:nvPr>
        </p:nvSpPr>
        <p:spPr>
          <a:xfrm>
            <a:off x="228600" y="277813"/>
            <a:ext cx="8686800" cy="1139825"/>
          </a:xfrm>
        </p:spPr>
        <p:txBody>
          <a:bodyPr anchorCtr="0"/>
          <a:lstStyle/>
          <a:p>
            <a:r>
              <a:rPr lang="en-US" sz="3600"/>
              <a:t>This can be extended to 2 dimensions</a:t>
            </a:r>
          </a:p>
        </p:txBody>
      </p:sp>
      <p:sp>
        <p:nvSpPr>
          <p:cNvPr id="105475" name="Content Placeholder 2"/>
          <p:cNvSpPr>
            <a:spLocks noGrp="1"/>
          </p:cNvSpPr>
          <p:nvPr>
            <p:ph idx="4294967295"/>
          </p:nvPr>
        </p:nvSpPr>
        <p:spPr>
          <a:xfrm>
            <a:off x="457200" y="1600200"/>
            <a:ext cx="8534400" cy="4525963"/>
          </a:xfrm>
        </p:spPr>
        <p:txBody>
          <a:bodyPr/>
          <a:lstStyle/>
          <a:p>
            <a:r>
              <a:rPr lang="en-US" sz="2400"/>
              <a:t>See files: </a:t>
            </a:r>
          </a:p>
          <a:p>
            <a:pPr lvl="1"/>
            <a:r>
              <a:rPr lang="en-US" sz="2000"/>
              <a:t>blockAndThread2D.c</a:t>
            </a:r>
          </a:p>
          <a:p>
            <a:pPr lvl="1"/>
            <a:r>
              <a:rPr lang="en-US" sz="2000"/>
              <a:t>blockAndThread2D.cu</a:t>
            </a:r>
          </a:p>
          <a:p>
            <a:r>
              <a:rPr lang="en-US" sz="2400"/>
              <a:t>The gist in the kernel</a:t>
            </a:r>
          </a:p>
          <a:p>
            <a:pPr lvl="1">
              <a:buFontTx/>
              <a:buNone/>
            </a:pPr>
            <a:r>
              <a:rPr lang="en-US" sz="1800">
                <a:latin typeface="Courier New" pitchFamily="49" charset="0"/>
              </a:rPr>
              <a:t>x = blockIdx.x*BLOCK_SIZE+threadIdx.x;</a:t>
            </a:r>
          </a:p>
          <a:p>
            <a:pPr lvl="1">
              <a:buFontTx/>
              <a:buNone/>
            </a:pPr>
            <a:r>
              <a:rPr lang="en-US" sz="1800">
                <a:latin typeface="Courier New" pitchFamily="49" charset="0"/>
              </a:rPr>
              <a:t>y = blockIdx.y*BLOCK_SIZE+threadIdx.y;</a:t>
            </a:r>
          </a:p>
          <a:p>
            <a:pPr lvl="1">
              <a:buFontTx/>
              <a:buNone/>
            </a:pPr>
            <a:r>
              <a:rPr lang="en-US" sz="1800">
                <a:latin typeface="Courier New" pitchFamily="49" charset="0"/>
              </a:rPr>
              <a:t>pos = x*sizeOfArray+y;</a:t>
            </a:r>
          </a:p>
          <a:p>
            <a:pPr lvl="1">
              <a:buFontTx/>
              <a:buNone/>
            </a:pPr>
            <a:r>
              <a:rPr lang="en-US" sz="1800">
                <a:latin typeface="Courier New" pitchFamily="49" charset="0"/>
              </a:rPr>
              <a:t>block_dX[pos] = blockIdx.x;</a:t>
            </a:r>
            <a:endParaRPr lang="en-US" sz="2400"/>
          </a:p>
          <a:p>
            <a:r>
              <a:rPr lang="en-US" sz="2400"/>
              <a:t>Compile and run blockAndThread2D</a:t>
            </a:r>
          </a:p>
          <a:p>
            <a:pPr lvl="1"/>
            <a:r>
              <a:rPr lang="en-US" sz="2000"/>
              <a:t>nvcc blockAndThread2D.c blockAndThread2D.cu </a:t>
            </a:r>
          </a:p>
          <a:p>
            <a:pPr lvl="1">
              <a:buFont typeface="Wingdings" pitchFamily="2" charset="2"/>
              <a:buNone/>
            </a:pPr>
            <a:r>
              <a:rPr lang="en-US" sz="2000"/>
              <a:t>    -o blockAndThread2D</a:t>
            </a:r>
          </a:p>
          <a:p>
            <a:pPr lvl="1"/>
            <a:r>
              <a:rPr lang="en-US" sz="2000"/>
              <a:t>./blockAndThread2D</a:t>
            </a:r>
          </a:p>
          <a:p>
            <a:pPr lvl="1"/>
            <a:endParaRPr lang="en-US" sz="2000"/>
          </a:p>
        </p:txBody>
      </p:sp>
      <p:sp>
        <p:nvSpPr>
          <p:cNvPr id="105476" name="Date Placeholder 3"/>
          <p:cNvSpPr txBox="1">
            <a:spLocks noGrp="1"/>
          </p:cNvSpPr>
          <p:nvPr/>
        </p:nvSpPr>
        <p:spPr bwMode="auto">
          <a:xfrm>
            <a:off x="457200" y="6356350"/>
            <a:ext cx="2133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1" hangingPunct="1"/>
            <a:endParaRPr lang="en-US" sz="1200">
              <a:solidFill>
                <a:srgbClr val="898989"/>
              </a:solidFill>
              <a:ea typeface="ＭＳ Ｐゴシック" pitchFamily="-65" charset="-128"/>
            </a:endParaRPr>
          </a:p>
        </p:txBody>
      </p:sp>
      <p:sp>
        <p:nvSpPr>
          <p:cNvPr id="105477" name="Footer Placeholder 4"/>
          <p:cNvSpPr txBox="1">
            <a:spLocks noGrp="1"/>
          </p:cNvSpPr>
          <p:nvPr/>
        </p:nvSpPr>
        <p:spPr bwMode="auto">
          <a:xfrm>
            <a:off x="3124200" y="6356350"/>
            <a:ext cx="2895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1" hangingPunct="1"/>
            <a:endParaRPr lang="en-US" sz="1200">
              <a:solidFill>
                <a:srgbClr val="898989"/>
              </a:solidFill>
              <a:ea typeface="ＭＳ Ｐゴシック" pitchFamily="-65" charset="-128"/>
            </a:endParaRPr>
          </a:p>
        </p:txBody>
      </p:sp>
      <p:sp>
        <p:nvSpPr>
          <p:cNvPr id="105478" name="Slide Number Placeholder 5"/>
          <p:cNvSpPr txBox="1">
            <a:spLocks noGrp="1"/>
          </p:cNvSpPr>
          <p:nvPr/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 eaLnBrk="1" hangingPunct="1"/>
            <a:endParaRPr lang="en-US" sz="1200">
              <a:solidFill>
                <a:srgbClr val="898989"/>
              </a:solidFill>
              <a:ea typeface="ＭＳ Ｐゴシック" pitchFamily="-65" charset="-128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Supercomputing 2008 Education Program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31EAE-ED0E-41ED-90B0-B7C78B5CFF4F}" type="slidenum">
              <a:rPr lang="en-US"/>
              <a:pPr/>
              <a:t>55</a:t>
            </a:fld>
            <a:endParaRPr lang="en-US"/>
          </a:p>
        </p:txBody>
      </p:sp>
      <p:sp>
        <p:nvSpPr>
          <p:cNvPr id="107522" name="Title 1"/>
          <p:cNvSpPr>
            <a:spLocks noGrp="1"/>
          </p:cNvSpPr>
          <p:nvPr>
            <p:ph type="title" idx="4294967295"/>
          </p:nvPr>
        </p:nvSpPr>
        <p:spPr/>
        <p:txBody>
          <a:bodyPr anchorCtr="0"/>
          <a:lstStyle/>
          <a:p>
            <a:r>
              <a:rPr lang="en-US"/>
              <a:t>When the kernel is called:</a:t>
            </a:r>
          </a:p>
        </p:txBody>
      </p:sp>
      <p:sp>
        <p:nvSpPr>
          <p:cNvPr id="107523" name="Content Placeholder 2"/>
          <p:cNvSpPr>
            <a:spLocks noGrp="1"/>
          </p:cNvSpPr>
          <p:nvPr>
            <p:ph idx="4294967295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2400">
                <a:latin typeface="Courier New" pitchFamily="49" charset="0"/>
              </a:rPr>
              <a:t>dim3 dimblock(BLOCK_SIZE,BLOCK_SIZE);</a:t>
            </a:r>
          </a:p>
          <a:p>
            <a:pPr>
              <a:buFontTx/>
              <a:buNone/>
            </a:pPr>
            <a:r>
              <a:rPr lang="en-US" sz="2400">
                <a:latin typeface="Courier New" pitchFamily="49" charset="0"/>
              </a:rPr>
              <a:t>nBlocks = arraySize/BLOCK_SIZE;</a:t>
            </a:r>
          </a:p>
          <a:p>
            <a:pPr>
              <a:buFontTx/>
              <a:buNone/>
            </a:pPr>
            <a:r>
              <a:rPr lang="en-US" sz="2400">
                <a:latin typeface="Courier New" pitchFamily="49" charset="0"/>
              </a:rPr>
              <a:t>dim3 dimgrid(nBlocks,nBlocks);</a:t>
            </a:r>
          </a:p>
          <a:p>
            <a:pPr>
              <a:buFontTx/>
              <a:buNone/>
            </a:pPr>
            <a:endParaRPr lang="en-US" sz="2400">
              <a:latin typeface="Courier New" pitchFamily="49" charset="0"/>
            </a:endParaRPr>
          </a:p>
          <a:p>
            <a:pPr>
              <a:buFontTx/>
              <a:buNone/>
            </a:pPr>
            <a:r>
              <a:rPr lang="en-US" sz="2400">
                <a:latin typeface="Courier New" pitchFamily="49" charset="0"/>
              </a:rPr>
              <a:t>cu_fillArray&lt;&lt;&lt;dimgrid,dimblock&gt;&gt;&gt;</a:t>
            </a:r>
          </a:p>
          <a:p>
            <a:pPr>
              <a:buFontTx/>
              <a:buNone/>
            </a:pPr>
            <a:r>
              <a:rPr lang="en-US" sz="2400">
                <a:latin typeface="Courier New" pitchFamily="49" charset="0"/>
              </a:rPr>
              <a:t>(… params…);</a:t>
            </a:r>
          </a:p>
          <a:p>
            <a:pPr>
              <a:buFontTx/>
              <a:buNone/>
            </a:pPr>
            <a:endParaRPr lang="en-US" sz="2400">
              <a:latin typeface="Courier New" pitchFamily="49" charset="0"/>
            </a:endParaRPr>
          </a:p>
        </p:txBody>
      </p:sp>
      <p:sp>
        <p:nvSpPr>
          <p:cNvPr id="107524" name="Date Placeholder 3"/>
          <p:cNvSpPr txBox="1">
            <a:spLocks noGrp="1"/>
          </p:cNvSpPr>
          <p:nvPr/>
        </p:nvSpPr>
        <p:spPr bwMode="auto">
          <a:xfrm>
            <a:off x="457200" y="6356350"/>
            <a:ext cx="2133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1" hangingPunct="1"/>
            <a:endParaRPr lang="en-US" sz="1200">
              <a:solidFill>
                <a:srgbClr val="898989"/>
              </a:solidFill>
              <a:ea typeface="ＭＳ Ｐゴシック" pitchFamily="-65" charset="-128"/>
            </a:endParaRPr>
          </a:p>
        </p:txBody>
      </p:sp>
      <p:sp>
        <p:nvSpPr>
          <p:cNvPr id="107525" name="Footer Placeholder 4"/>
          <p:cNvSpPr txBox="1">
            <a:spLocks noGrp="1"/>
          </p:cNvSpPr>
          <p:nvPr/>
        </p:nvSpPr>
        <p:spPr bwMode="auto">
          <a:xfrm>
            <a:off x="3124200" y="6356350"/>
            <a:ext cx="2895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1" hangingPunct="1"/>
            <a:endParaRPr lang="en-US" sz="1200">
              <a:solidFill>
                <a:srgbClr val="898989"/>
              </a:solidFill>
              <a:ea typeface="ＭＳ Ｐゴシック" pitchFamily="-65" charset="-128"/>
            </a:endParaRPr>
          </a:p>
        </p:txBody>
      </p:sp>
      <p:sp>
        <p:nvSpPr>
          <p:cNvPr id="107526" name="Slide Number Placeholder 5"/>
          <p:cNvSpPr txBox="1">
            <a:spLocks noGrp="1"/>
          </p:cNvSpPr>
          <p:nvPr/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 eaLnBrk="1" hangingPunct="1"/>
            <a:endParaRPr lang="en-US" sz="1200">
              <a:solidFill>
                <a:srgbClr val="898989"/>
              </a:solidFill>
              <a:ea typeface="ＭＳ Ｐゴシック" pitchFamily="-65" charset="-128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Supercomputing 2008 Education Program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1B09D-653C-47DA-A40D-4D6EA4A7FD9C}" type="slidenum">
              <a:rPr lang="en-US"/>
              <a:pPr/>
              <a:t>56</a:t>
            </a:fld>
            <a:endParaRPr lang="en-US"/>
          </a:p>
        </p:txBody>
      </p:sp>
      <p:sp>
        <p:nvSpPr>
          <p:cNvPr id="108546" name="Title 1"/>
          <p:cNvSpPr>
            <a:spLocks noGrp="1"/>
          </p:cNvSpPr>
          <p:nvPr>
            <p:ph type="title" idx="4294967295"/>
          </p:nvPr>
        </p:nvSpPr>
        <p:spPr/>
        <p:txBody>
          <a:bodyPr anchorCtr="0"/>
          <a:lstStyle/>
          <a:p>
            <a:r>
              <a:rPr lang="en-US"/>
              <a:t>Another Example: </a:t>
            </a:r>
            <a:r>
              <a:rPr lang="en-US" b="1"/>
              <a:t>saxpy</a:t>
            </a:r>
          </a:p>
        </p:txBody>
      </p:sp>
      <p:sp>
        <p:nvSpPr>
          <p:cNvPr id="108547" name="Content Placeholder 2"/>
          <p:cNvSpPr>
            <a:spLocks noGrp="1"/>
          </p:cNvSpPr>
          <p:nvPr>
            <p:ph idx="4294967295"/>
          </p:nvPr>
        </p:nvSpPr>
        <p:spPr/>
        <p:txBody>
          <a:bodyPr/>
          <a:lstStyle/>
          <a:p>
            <a:r>
              <a:rPr lang="en-US"/>
              <a:t>SAXPY (Scalar Alpha X Plus Y)</a:t>
            </a:r>
          </a:p>
          <a:p>
            <a:pPr lvl="1"/>
            <a:r>
              <a:rPr lang="en-US"/>
              <a:t>A common operation in linear algebra</a:t>
            </a:r>
          </a:p>
          <a:p>
            <a:r>
              <a:rPr lang="en-US"/>
              <a:t>CUDA: loop iteration </a:t>
            </a:r>
            <a:r>
              <a:rPr lang="en-US">
                <a:sym typeface="Wingdings" pitchFamily="2" charset="2"/>
              </a:rPr>
              <a:t></a:t>
            </a:r>
            <a:r>
              <a:rPr lang="en-US"/>
              <a:t> thread</a:t>
            </a:r>
          </a:p>
        </p:txBody>
      </p:sp>
      <p:sp>
        <p:nvSpPr>
          <p:cNvPr id="108548" name="Date Placeholder 3"/>
          <p:cNvSpPr txBox="1">
            <a:spLocks noGrp="1"/>
          </p:cNvSpPr>
          <p:nvPr/>
        </p:nvSpPr>
        <p:spPr bwMode="auto">
          <a:xfrm>
            <a:off x="457200" y="6356350"/>
            <a:ext cx="2133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1" hangingPunct="1"/>
            <a:endParaRPr lang="en-US" sz="1200">
              <a:solidFill>
                <a:srgbClr val="898989"/>
              </a:solidFill>
              <a:ea typeface="ＭＳ Ｐゴシック" pitchFamily="-65" charset="-128"/>
            </a:endParaRPr>
          </a:p>
        </p:txBody>
      </p:sp>
      <p:sp>
        <p:nvSpPr>
          <p:cNvPr id="108549" name="Footer Placeholder 4"/>
          <p:cNvSpPr txBox="1">
            <a:spLocks noGrp="1"/>
          </p:cNvSpPr>
          <p:nvPr/>
        </p:nvSpPr>
        <p:spPr bwMode="auto">
          <a:xfrm>
            <a:off x="3124200" y="6356350"/>
            <a:ext cx="2895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1" hangingPunct="1"/>
            <a:endParaRPr lang="en-US" sz="1200">
              <a:solidFill>
                <a:srgbClr val="898989"/>
              </a:solidFill>
              <a:ea typeface="ＭＳ Ｐゴシック" pitchFamily="-65" charset="-128"/>
            </a:endParaRPr>
          </a:p>
        </p:txBody>
      </p:sp>
      <p:sp>
        <p:nvSpPr>
          <p:cNvPr id="108550" name="Slide Number Placeholder 5"/>
          <p:cNvSpPr txBox="1">
            <a:spLocks noGrp="1"/>
          </p:cNvSpPr>
          <p:nvPr/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 eaLnBrk="1" hangingPunct="1"/>
            <a:endParaRPr lang="en-US" sz="1200">
              <a:solidFill>
                <a:srgbClr val="898989"/>
              </a:solidFill>
              <a:ea typeface="ＭＳ Ｐゴシック" pitchFamily="-65" charset="-128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Supercomputing 2008 Education Program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95A48-9411-4B9E-A414-5D2162B30A64}" type="slidenum">
              <a:rPr lang="en-US"/>
              <a:pPr/>
              <a:t>57</a:t>
            </a:fld>
            <a:endParaRPr lang="en-US"/>
          </a:p>
        </p:txBody>
      </p:sp>
      <p:sp>
        <p:nvSpPr>
          <p:cNvPr id="109570" name="Title 1"/>
          <p:cNvSpPr>
            <a:spLocks noGrp="1"/>
          </p:cNvSpPr>
          <p:nvPr>
            <p:ph type="title" idx="4294967295"/>
          </p:nvPr>
        </p:nvSpPr>
        <p:spPr/>
        <p:txBody>
          <a:bodyPr anchorCtr="0"/>
          <a:lstStyle/>
          <a:p>
            <a:r>
              <a:rPr lang="en-US"/>
              <a:t>Traditional Sequential Code</a:t>
            </a:r>
          </a:p>
        </p:txBody>
      </p:sp>
      <p:sp>
        <p:nvSpPr>
          <p:cNvPr id="109571" name="Content Placeholder 2"/>
          <p:cNvSpPr>
            <a:spLocks noGrp="1"/>
          </p:cNvSpPr>
          <p:nvPr>
            <p:ph idx="4294967295"/>
          </p:nvPr>
        </p:nvSpPr>
        <p:spPr/>
        <p:txBody>
          <a:bodyPr/>
          <a:lstStyle/>
          <a:p>
            <a:pPr>
              <a:buFont typeface="Wingdings" pitchFamily="2" charset="2"/>
              <a:buNone/>
            </a:pPr>
            <a:r>
              <a:rPr lang="en-US" sz="2800">
                <a:latin typeface="Courier New" pitchFamily="49" charset="0"/>
                <a:cs typeface="Courier New" pitchFamily="49" charset="0"/>
              </a:rPr>
              <a:t>void saxpy_serial(int n, </a:t>
            </a:r>
          </a:p>
          <a:p>
            <a:pPr>
              <a:buFont typeface="Wingdings" pitchFamily="2" charset="2"/>
              <a:buNone/>
            </a:pPr>
            <a:r>
              <a:rPr lang="en-US" sz="2800">
                <a:latin typeface="Courier New" pitchFamily="49" charset="0"/>
                <a:cs typeface="Courier New" pitchFamily="49" charset="0"/>
              </a:rPr>
              <a:t>					float alpha,</a:t>
            </a:r>
          </a:p>
          <a:p>
            <a:pPr>
              <a:buFont typeface="Wingdings" pitchFamily="2" charset="2"/>
              <a:buNone/>
            </a:pPr>
            <a:r>
              <a:rPr lang="en-US" sz="2800">
                <a:latin typeface="Courier New" pitchFamily="49" charset="0"/>
                <a:cs typeface="Courier New" pitchFamily="49" charset="0"/>
              </a:rPr>
              <a:t>					float *x,</a:t>
            </a:r>
          </a:p>
          <a:p>
            <a:pPr>
              <a:buFont typeface="Wingdings" pitchFamily="2" charset="2"/>
              <a:buNone/>
            </a:pPr>
            <a:r>
              <a:rPr lang="en-US" sz="2800">
                <a:latin typeface="Courier New" pitchFamily="49" charset="0"/>
                <a:cs typeface="Courier New" pitchFamily="49" charset="0"/>
              </a:rPr>
              <a:t>				  	float *y)</a:t>
            </a:r>
          </a:p>
          <a:p>
            <a:pPr>
              <a:buFont typeface="Wingdings" pitchFamily="2" charset="2"/>
              <a:buNone/>
            </a:pPr>
            <a:r>
              <a:rPr lang="en-US" sz="2800">
                <a:latin typeface="Courier New" pitchFamily="49" charset="0"/>
                <a:cs typeface="Courier New" pitchFamily="49" charset="0"/>
              </a:rPr>
              <a:t>{</a:t>
            </a:r>
          </a:p>
          <a:p>
            <a:pPr>
              <a:buFont typeface="Wingdings" pitchFamily="2" charset="2"/>
              <a:buNone/>
            </a:pPr>
            <a:r>
              <a:rPr lang="en-US" sz="2800">
                <a:latin typeface="Courier New" pitchFamily="49" charset="0"/>
                <a:cs typeface="Courier New" pitchFamily="49" charset="0"/>
              </a:rPr>
              <a:t>	for(int i = 0;i &lt; n;i++)</a:t>
            </a:r>
          </a:p>
          <a:p>
            <a:pPr>
              <a:buFont typeface="Wingdings" pitchFamily="2" charset="2"/>
              <a:buNone/>
            </a:pPr>
            <a:r>
              <a:rPr lang="en-US" sz="2800">
                <a:latin typeface="Courier New" pitchFamily="49" charset="0"/>
                <a:cs typeface="Courier New" pitchFamily="49" charset="0"/>
              </a:rPr>
              <a:t>		y[i] = alpha*x[i] + y[i];</a:t>
            </a:r>
          </a:p>
          <a:p>
            <a:pPr>
              <a:buFont typeface="Wingdings" pitchFamily="2" charset="2"/>
              <a:buNone/>
            </a:pPr>
            <a:r>
              <a:rPr lang="en-US" sz="2800"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109572" name="Date Placeholder 3"/>
          <p:cNvSpPr txBox="1">
            <a:spLocks noGrp="1"/>
          </p:cNvSpPr>
          <p:nvPr/>
        </p:nvSpPr>
        <p:spPr bwMode="auto">
          <a:xfrm>
            <a:off x="457200" y="6356350"/>
            <a:ext cx="2133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1" hangingPunct="1"/>
            <a:endParaRPr lang="en-US" sz="1200">
              <a:solidFill>
                <a:srgbClr val="898989"/>
              </a:solidFill>
              <a:ea typeface="ＭＳ Ｐゴシック" pitchFamily="-65" charset="-128"/>
            </a:endParaRPr>
          </a:p>
        </p:txBody>
      </p:sp>
      <p:sp>
        <p:nvSpPr>
          <p:cNvPr id="109573" name="Footer Placeholder 4"/>
          <p:cNvSpPr txBox="1">
            <a:spLocks noGrp="1"/>
          </p:cNvSpPr>
          <p:nvPr/>
        </p:nvSpPr>
        <p:spPr bwMode="auto">
          <a:xfrm>
            <a:off x="3124200" y="6356350"/>
            <a:ext cx="2895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1" hangingPunct="1"/>
            <a:endParaRPr lang="en-US" sz="1200">
              <a:solidFill>
                <a:srgbClr val="898989"/>
              </a:solidFill>
              <a:ea typeface="ＭＳ Ｐゴシック" pitchFamily="-65" charset="-128"/>
            </a:endParaRPr>
          </a:p>
        </p:txBody>
      </p:sp>
      <p:sp>
        <p:nvSpPr>
          <p:cNvPr id="109574" name="Slide Number Placeholder 5"/>
          <p:cNvSpPr txBox="1">
            <a:spLocks noGrp="1"/>
          </p:cNvSpPr>
          <p:nvPr/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 eaLnBrk="1" hangingPunct="1"/>
            <a:endParaRPr lang="en-US" sz="1200">
              <a:solidFill>
                <a:srgbClr val="898989"/>
              </a:solidFill>
              <a:ea typeface="ＭＳ Ｐゴシック" pitchFamily="-65" charset="-128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Supercomputing 2008 Education Program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19A385-56B4-4F23-940B-908AF14D9247}" type="slidenum">
              <a:rPr lang="en-US"/>
              <a:pPr/>
              <a:t>58</a:t>
            </a:fld>
            <a:endParaRPr lang="en-US"/>
          </a:p>
        </p:txBody>
      </p:sp>
      <p:sp>
        <p:nvSpPr>
          <p:cNvPr id="110594" name="Title 1"/>
          <p:cNvSpPr>
            <a:spLocks noGrp="1"/>
          </p:cNvSpPr>
          <p:nvPr>
            <p:ph type="title" idx="4294967295"/>
          </p:nvPr>
        </p:nvSpPr>
        <p:spPr/>
        <p:txBody>
          <a:bodyPr anchorCtr="0"/>
          <a:lstStyle/>
          <a:p>
            <a:r>
              <a:rPr lang="en-US"/>
              <a:t>CUDA Code</a:t>
            </a:r>
          </a:p>
        </p:txBody>
      </p:sp>
      <p:sp>
        <p:nvSpPr>
          <p:cNvPr id="110595" name="Content Placeholder 2"/>
          <p:cNvSpPr>
            <a:spLocks noGrp="1"/>
          </p:cNvSpPr>
          <p:nvPr>
            <p:ph idx="4294967295"/>
          </p:nvPr>
        </p:nvSpPr>
        <p:spPr/>
        <p:txBody>
          <a:bodyPr/>
          <a:lstStyle/>
          <a:p>
            <a:pPr>
              <a:buFont typeface="Wingdings" pitchFamily="2" charset="2"/>
              <a:buNone/>
            </a:pPr>
            <a:r>
              <a:rPr lang="en-US" sz="2400">
                <a:latin typeface="Courier New" pitchFamily="49" charset="0"/>
                <a:cs typeface="Courier New" pitchFamily="49" charset="0"/>
              </a:rPr>
              <a:t>__global__ void saxpy_parallel(int n,</a:t>
            </a:r>
          </a:p>
          <a:p>
            <a:pPr>
              <a:buFont typeface="Wingdings" pitchFamily="2" charset="2"/>
              <a:buNone/>
            </a:pPr>
            <a:r>
              <a:rPr lang="en-US" sz="2400">
                <a:latin typeface="Courier New" pitchFamily="49" charset="0"/>
                <a:cs typeface="Courier New" pitchFamily="49" charset="0"/>
              </a:rPr>
              <a:t>						float alpha,</a:t>
            </a:r>
          </a:p>
          <a:p>
            <a:pPr>
              <a:buFont typeface="Wingdings" pitchFamily="2" charset="2"/>
              <a:buNone/>
            </a:pPr>
            <a:r>
              <a:rPr lang="en-US" sz="2400">
                <a:latin typeface="Courier New" pitchFamily="49" charset="0"/>
                <a:cs typeface="Courier New" pitchFamily="49" charset="0"/>
              </a:rPr>
              <a:t>						float *x,</a:t>
            </a:r>
          </a:p>
          <a:p>
            <a:pPr>
              <a:buFont typeface="Wingdings" pitchFamily="2" charset="2"/>
              <a:buNone/>
            </a:pPr>
            <a:r>
              <a:rPr lang="en-US" sz="2400">
                <a:latin typeface="Courier New" pitchFamily="49" charset="0"/>
                <a:cs typeface="Courier New" pitchFamily="49" charset="0"/>
              </a:rPr>
              <a:t>						float *y) {</a:t>
            </a:r>
          </a:p>
          <a:p>
            <a:pPr>
              <a:buFont typeface="Wingdings" pitchFamily="2" charset="2"/>
              <a:buNone/>
            </a:pPr>
            <a:r>
              <a:rPr lang="en-US" sz="2400">
                <a:latin typeface="Courier New" pitchFamily="49" charset="0"/>
                <a:cs typeface="Courier New" pitchFamily="49" charset="0"/>
              </a:rPr>
              <a:t>	int i = blockIdx.x*blockDim.x+threadIdx.x;</a:t>
            </a:r>
          </a:p>
          <a:p>
            <a:pPr>
              <a:buFont typeface="Wingdings" pitchFamily="2" charset="2"/>
              <a:buNone/>
            </a:pPr>
            <a:r>
              <a:rPr lang="en-US" sz="2400">
                <a:latin typeface="Courier New" pitchFamily="49" charset="0"/>
                <a:cs typeface="Courier New" pitchFamily="49" charset="0"/>
              </a:rPr>
              <a:t>	if (i&lt;n)</a:t>
            </a:r>
          </a:p>
          <a:p>
            <a:pPr>
              <a:buFont typeface="Wingdings" pitchFamily="2" charset="2"/>
              <a:buNone/>
            </a:pPr>
            <a:r>
              <a:rPr lang="en-US" sz="2400">
                <a:latin typeface="Courier New" pitchFamily="49" charset="0"/>
                <a:cs typeface="Courier New" pitchFamily="49" charset="0"/>
              </a:rPr>
              <a:t>		y[i] = alpha*x[i] + y[i];</a:t>
            </a:r>
          </a:p>
          <a:p>
            <a:pPr>
              <a:buFont typeface="Wingdings" pitchFamily="2" charset="2"/>
              <a:buNone/>
            </a:pPr>
            <a:r>
              <a:rPr lang="en-US" sz="2400"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110596" name="Date Placeholder 3"/>
          <p:cNvSpPr txBox="1">
            <a:spLocks noGrp="1"/>
          </p:cNvSpPr>
          <p:nvPr/>
        </p:nvSpPr>
        <p:spPr bwMode="auto">
          <a:xfrm>
            <a:off x="457200" y="6356350"/>
            <a:ext cx="2133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1" hangingPunct="1"/>
            <a:endParaRPr lang="en-US" sz="1200">
              <a:solidFill>
                <a:srgbClr val="898989"/>
              </a:solidFill>
              <a:ea typeface="ＭＳ Ｐゴシック" pitchFamily="-65" charset="-128"/>
            </a:endParaRPr>
          </a:p>
        </p:txBody>
      </p:sp>
      <p:sp>
        <p:nvSpPr>
          <p:cNvPr id="110597" name="Footer Placeholder 4"/>
          <p:cNvSpPr txBox="1">
            <a:spLocks noGrp="1"/>
          </p:cNvSpPr>
          <p:nvPr/>
        </p:nvSpPr>
        <p:spPr bwMode="auto">
          <a:xfrm>
            <a:off x="3124200" y="6356350"/>
            <a:ext cx="2895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1" hangingPunct="1"/>
            <a:endParaRPr lang="en-US" sz="1200">
              <a:solidFill>
                <a:srgbClr val="898989"/>
              </a:solidFill>
              <a:ea typeface="ＭＳ Ｐゴシック" pitchFamily="-65" charset="-128"/>
            </a:endParaRPr>
          </a:p>
        </p:txBody>
      </p:sp>
      <p:sp>
        <p:nvSpPr>
          <p:cNvPr id="110598" name="Slide Number Placeholder 5"/>
          <p:cNvSpPr txBox="1">
            <a:spLocks noGrp="1"/>
          </p:cNvSpPr>
          <p:nvPr/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 eaLnBrk="1" hangingPunct="1"/>
            <a:endParaRPr lang="en-US" sz="1200">
              <a:solidFill>
                <a:srgbClr val="898989"/>
              </a:solidFill>
              <a:ea typeface="ＭＳ Ｐゴシック" pitchFamily="-65" charset="-128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Supercomputing 2008 Education Program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3F20F-2744-4533-8E2C-90088384F1E0}" type="slidenum">
              <a:rPr lang="en-US"/>
              <a:pPr/>
              <a:t>59</a:t>
            </a:fld>
            <a:endParaRPr lang="en-US"/>
          </a:p>
        </p:txBody>
      </p:sp>
      <p:sp>
        <p:nvSpPr>
          <p:cNvPr id="111618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 anchorCtr="0"/>
          <a:lstStyle/>
          <a:p>
            <a:r>
              <a:rPr lang="en-US" sz="4000"/>
              <a:t>Keeping Multiprocessors in mind…</a:t>
            </a:r>
          </a:p>
        </p:txBody>
      </p:sp>
      <p:sp>
        <p:nvSpPr>
          <p:cNvPr id="111619" name="Rectangle 3"/>
          <p:cNvSpPr>
            <a:spLocks noGrp="1" noChangeArrowheads="1"/>
          </p:cNvSpPr>
          <p:nvPr>
            <p:ph idx="4294967295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sz="2400"/>
              <a:t>Each hardware multiprocessor has the ability to actively process multiple blocks at one time. </a:t>
            </a:r>
          </a:p>
          <a:p>
            <a:pPr>
              <a:lnSpc>
                <a:spcPct val="90000"/>
              </a:lnSpc>
            </a:pPr>
            <a:r>
              <a:rPr lang="en-US" sz="2400"/>
              <a:t>How many depends on the number of registers per thread and how much shared memory per block is required by a given kernel. </a:t>
            </a:r>
          </a:p>
          <a:p>
            <a:pPr>
              <a:lnSpc>
                <a:spcPct val="90000"/>
              </a:lnSpc>
            </a:pPr>
            <a:r>
              <a:rPr lang="en-US" sz="2400"/>
              <a:t>The blocks that are processed by one multiprocessor at one time are referred to as “active”.</a:t>
            </a:r>
          </a:p>
          <a:p>
            <a:pPr>
              <a:lnSpc>
                <a:spcPct val="90000"/>
              </a:lnSpc>
            </a:pPr>
            <a:r>
              <a:rPr lang="en-US" sz="2400"/>
              <a:t>If a block is too large, then it will not fit into the resources of an MP.</a:t>
            </a:r>
          </a:p>
        </p:txBody>
      </p:sp>
      <p:sp>
        <p:nvSpPr>
          <p:cNvPr id="111620" name="Date Placeholder 3"/>
          <p:cNvSpPr txBox="1">
            <a:spLocks noGrp="1"/>
          </p:cNvSpPr>
          <p:nvPr/>
        </p:nvSpPr>
        <p:spPr bwMode="auto">
          <a:xfrm>
            <a:off x="457200" y="6356350"/>
            <a:ext cx="2133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1" hangingPunct="1"/>
            <a:endParaRPr lang="en-US" sz="1200">
              <a:solidFill>
                <a:srgbClr val="898989"/>
              </a:solidFill>
              <a:ea typeface="ＭＳ Ｐゴシック" pitchFamily="-65" charset="-128"/>
            </a:endParaRPr>
          </a:p>
        </p:txBody>
      </p:sp>
      <p:sp>
        <p:nvSpPr>
          <p:cNvPr id="111621" name="Footer Placeholder 5"/>
          <p:cNvSpPr txBox="1">
            <a:spLocks noGrp="1"/>
          </p:cNvSpPr>
          <p:nvPr/>
        </p:nvSpPr>
        <p:spPr bwMode="auto">
          <a:xfrm>
            <a:off x="3124200" y="6356350"/>
            <a:ext cx="2895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1" hangingPunct="1"/>
            <a:endParaRPr lang="en-US" sz="1200">
              <a:solidFill>
                <a:srgbClr val="898989"/>
              </a:solidFill>
              <a:ea typeface="ＭＳ Ｐゴシック" pitchFamily="-65" charset="-128"/>
            </a:endParaRPr>
          </a:p>
        </p:txBody>
      </p:sp>
      <p:sp>
        <p:nvSpPr>
          <p:cNvPr id="111622" name="Slide Number Placeholder 4"/>
          <p:cNvSpPr txBox="1">
            <a:spLocks noGrp="1"/>
          </p:cNvSpPr>
          <p:nvPr/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 eaLnBrk="1" hangingPunct="1"/>
            <a:endParaRPr lang="en-US" sz="1200">
              <a:solidFill>
                <a:srgbClr val="898989"/>
              </a:solidFill>
              <a:ea typeface="ＭＳ Ｐゴシック" pitchFamily="-65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Supercomputing 2008 Education Program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839DF-165C-4FA1-B33A-BEEB7963928E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500064"/>
            <a:ext cx="8686800" cy="45197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Supercomputing 2008 Education Program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91CD53-6FD8-44C0-8B8C-FDC6534415D6}" type="slidenum">
              <a:rPr lang="en-US"/>
              <a:pPr/>
              <a:t>60</a:t>
            </a:fld>
            <a:endParaRPr lang="en-US"/>
          </a:p>
        </p:txBody>
      </p:sp>
      <p:sp>
        <p:nvSpPr>
          <p:cNvPr id="113666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 anchorCtr="0"/>
          <a:lstStyle/>
          <a:p>
            <a:r>
              <a:rPr lang="en-US"/>
              <a:t>“Warps”</a:t>
            </a:r>
          </a:p>
        </p:txBody>
      </p:sp>
      <p:sp>
        <p:nvSpPr>
          <p:cNvPr id="113667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457200" y="1600200"/>
            <a:ext cx="8382000" cy="4525963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800"/>
              <a:t>Each active block is split into SIMD ("Single Instruction Multiple Data") groups of threads called "warps". </a:t>
            </a:r>
          </a:p>
          <a:p>
            <a:pPr>
              <a:lnSpc>
                <a:spcPct val="90000"/>
              </a:lnSpc>
            </a:pPr>
            <a:r>
              <a:rPr lang="en-US" sz="2800"/>
              <a:t>Each warp contains the same number of threads, called the "warp size", which are executed by the multiprocessor in a SIMD fashion. </a:t>
            </a:r>
          </a:p>
          <a:p>
            <a:pPr>
              <a:lnSpc>
                <a:spcPct val="90000"/>
              </a:lnSpc>
            </a:pPr>
            <a:r>
              <a:rPr lang="en-US" sz="2800"/>
              <a:t>On “if” statements, or “while” statements (control transfer) the threads may diverge.</a:t>
            </a:r>
          </a:p>
          <a:p>
            <a:pPr>
              <a:lnSpc>
                <a:spcPct val="90000"/>
              </a:lnSpc>
            </a:pPr>
            <a:r>
              <a:rPr lang="en-US" sz="2800"/>
              <a:t>Use:  __syncthreads()</a:t>
            </a:r>
          </a:p>
        </p:txBody>
      </p:sp>
      <p:sp>
        <p:nvSpPr>
          <p:cNvPr id="113668" name="Date Placeholder 3"/>
          <p:cNvSpPr txBox="1">
            <a:spLocks noGrp="1"/>
          </p:cNvSpPr>
          <p:nvPr/>
        </p:nvSpPr>
        <p:spPr bwMode="auto">
          <a:xfrm>
            <a:off x="457200" y="6356350"/>
            <a:ext cx="2133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1" hangingPunct="1"/>
            <a:endParaRPr lang="en-US" sz="1200">
              <a:solidFill>
                <a:srgbClr val="898989"/>
              </a:solidFill>
              <a:ea typeface="ＭＳ Ｐゴシック" pitchFamily="-65" charset="-128"/>
            </a:endParaRPr>
          </a:p>
        </p:txBody>
      </p:sp>
      <p:sp>
        <p:nvSpPr>
          <p:cNvPr id="113669" name="Footer Placeholder 5"/>
          <p:cNvSpPr txBox="1">
            <a:spLocks noGrp="1"/>
          </p:cNvSpPr>
          <p:nvPr/>
        </p:nvSpPr>
        <p:spPr bwMode="auto">
          <a:xfrm>
            <a:off x="3124200" y="6356350"/>
            <a:ext cx="2895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1" hangingPunct="1"/>
            <a:endParaRPr lang="en-US" sz="1200">
              <a:solidFill>
                <a:srgbClr val="898989"/>
              </a:solidFill>
              <a:ea typeface="ＭＳ Ｐゴシック" pitchFamily="-65" charset="-128"/>
            </a:endParaRPr>
          </a:p>
        </p:txBody>
      </p:sp>
      <p:sp>
        <p:nvSpPr>
          <p:cNvPr id="113670" name="Slide Number Placeholder 4"/>
          <p:cNvSpPr txBox="1">
            <a:spLocks noGrp="1"/>
          </p:cNvSpPr>
          <p:nvPr/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 eaLnBrk="1" hangingPunct="1"/>
            <a:endParaRPr lang="en-US" sz="1200">
              <a:solidFill>
                <a:srgbClr val="898989"/>
              </a:solidFill>
              <a:ea typeface="ＭＳ Ｐゴシック" pitchFamily="-65" charset="-128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Supercomputing 2008 Education Program</a:t>
            </a: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43531-95D1-48F0-9B2B-5E4637BC32A5}" type="slidenum">
              <a:rPr lang="en-US"/>
              <a:pPr/>
              <a:t>61</a:t>
            </a:fld>
            <a:endParaRPr lang="en-US"/>
          </a:p>
        </p:txBody>
      </p:sp>
      <p:sp>
        <p:nvSpPr>
          <p:cNvPr id="114690" name="Title 1"/>
          <p:cNvSpPr>
            <a:spLocks noGrp="1"/>
          </p:cNvSpPr>
          <p:nvPr>
            <p:ph type="title" idx="4294967295"/>
          </p:nvPr>
        </p:nvSpPr>
        <p:spPr/>
        <p:txBody>
          <a:bodyPr anchorCtr="0"/>
          <a:lstStyle/>
          <a:p>
            <a:r>
              <a:rPr lang="en-US"/>
              <a:t>A Real Application</a:t>
            </a:r>
          </a:p>
        </p:txBody>
      </p:sp>
      <p:sp>
        <p:nvSpPr>
          <p:cNvPr id="114691" name="Content Placeholder 2"/>
          <p:cNvSpPr>
            <a:spLocks noGrp="1"/>
          </p:cNvSpPr>
          <p:nvPr>
            <p:ph sz="half" idx="4294967295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800"/>
              <a:t>The Voronoi Diagram: A fundamental data structure in Computational Geometry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endParaRPr lang="en-US" sz="2800"/>
          </a:p>
          <a:p>
            <a:pPr>
              <a:lnSpc>
                <a:spcPct val="90000"/>
              </a:lnSpc>
            </a:pPr>
            <a:endParaRPr lang="en-US" sz="2800"/>
          </a:p>
          <a:p>
            <a:pPr>
              <a:lnSpc>
                <a:spcPct val="90000"/>
              </a:lnSpc>
            </a:pPr>
            <a:endParaRPr lang="en-US" sz="2800"/>
          </a:p>
        </p:txBody>
      </p:sp>
      <p:sp>
        <p:nvSpPr>
          <p:cNvPr id="114692" name="Date Placeholder 3"/>
          <p:cNvSpPr txBox="1">
            <a:spLocks noGrp="1"/>
          </p:cNvSpPr>
          <p:nvPr/>
        </p:nvSpPr>
        <p:spPr bwMode="auto">
          <a:xfrm>
            <a:off x="457200" y="6356350"/>
            <a:ext cx="2133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1" hangingPunct="1"/>
            <a:endParaRPr lang="en-US" sz="1200">
              <a:solidFill>
                <a:srgbClr val="898989"/>
              </a:solidFill>
              <a:ea typeface="ＭＳ Ｐゴシック" pitchFamily="-65" charset="-128"/>
            </a:endParaRPr>
          </a:p>
        </p:txBody>
      </p:sp>
      <p:sp>
        <p:nvSpPr>
          <p:cNvPr id="114693" name="Footer Placeholder 4"/>
          <p:cNvSpPr txBox="1">
            <a:spLocks noGrp="1"/>
          </p:cNvSpPr>
          <p:nvPr/>
        </p:nvSpPr>
        <p:spPr bwMode="auto">
          <a:xfrm>
            <a:off x="3124200" y="6356350"/>
            <a:ext cx="2895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1" hangingPunct="1"/>
            <a:endParaRPr lang="en-US" sz="1200">
              <a:solidFill>
                <a:srgbClr val="898989"/>
              </a:solidFill>
              <a:ea typeface="ＭＳ Ｐゴシック" pitchFamily="-65" charset="-128"/>
            </a:endParaRPr>
          </a:p>
        </p:txBody>
      </p:sp>
      <p:sp>
        <p:nvSpPr>
          <p:cNvPr id="114694" name="Slide Number Placeholder 5"/>
          <p:cNvSpPr txBox="1">
            <a:spLocks noGrp="1"/>
          </p:cNvSpPr>
          <p:nvPr/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 eaLnBrk="1" hangingPunct="1"/>
            <a:endParaRPr lang="en-US" sz="1200">
              <a:solidFill>
                <a:srgbClr val="898989"/>
              </a:solidFill>
              <a:ea typeface="ＭＳ Ｐゴシック" pitchFamily="-65" charset="-128"/>
            </a:endParaRPr>
          </a:p>
        </p:txBody>
      </p:sp>
      <p:pic>
        <p:nvPicPr>
          <p:cNvPr id="114695" name="Content Placeholder 8" descr="voronoi.png"/>
          <p:cNvPicPr>
            <a:picLocks noGrp="1" noChangeAspect="1"/>
          </p:cNvPicPr>
          <p:nvPr>
            <p:ph sz="half" idx="4294967295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4762500" y="1957388"/>
            <a:ext cx="3810000" cy="3810000"/>
          </a:xfr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Supercomputing 2008 Education Program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66A40-9331-4CDD-8890-27B22CF8030C}" type="slidenum">
              <a:rPr lang="en-US"/>
              <a:pPr/>
              <a:t>62</a:t>
            </a:fld>
            <a:endParaRPr lang="en-US"/>
          </a:p>
        </p:txBody>
      </p:sp>
      <p:sp>
        <p:nvSpPr>
          <p:cNvPr id="115714" name="Title 7"/>
          <p:cNvSpPr>
            <a:spLocks noGrp="1"/>
          </p:cNvSpPr>
          <p:nvPr>
            <p:ph type="title" idx="4294967295"/>
          </p:nvPr>
        </p:nvSpPr>
        <p:spPr/>
        <p:txBody>
          <a:bodyPr anchorCtr="0"/>
          <a:lstStyle/>
          <a:p>
            <a:r>
              <a:rPr lang="en-US"/>
              <a:t>Definition</a:t>
            </a:r>
          </a:p>
        </p:txBody>
      </p:sp>
      <p:sp>
        <p:nvSpPr>
          <p:cNvPr id="115715" name="Content Placeholder 8"/>
          <p:cNvSpPr>
            <a:spLocks noGrp="1"/>
          </p:cNvSpPr>
          <p:nvPr>
            <p:ph idx="4294967295"/>
          </p:nvPr>
        </p:nvSpPr>
        <p:spPr/>
        <p:txBody>
          <a:bodyPr/>
          <a:lstStyle/>
          <a:p>
            <a:r>
              <a:rPr lang="en-US"/>
              <a:t>Definition : Let S be a set of n sites in Euclidean space of dimension d. For each site p of S, the Voronoi cell V(p) of p is the set of points that are closer to p than to other sites of S. The Voronoi diagram V(S) is the space partition induced by Voronoi cells.</a:t>
            </a:r>
          </a:p>
        </p:txBody>
      </p:sp>
      <p:sp>
        <p:nvSpPr>
          <p:cNvPr id="115716" name="Date Placeholder 4"/>
          <p:cNvSpPr txBox="1">
            <a:spLocks noGrp="1"/>
          </p:cNvSpPr>
          <p:nvPr/>
        </p:nvSpPr>
        <p:spPr bwMode="auto">
          <a:xfrm>
            <a:off x="457200" y="6356350"/>
            <a:ext cx="2133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1" hangingPunct="1"/>
            <a:endParaRPr lang="en-US" sz="1200">
              <a:solidFill>
                <a:srgbClr val="898989"/>
              </a:solidFill>
              <a:ea typeface="ＭＳ Ｐゴシック" pitchFamily="-65" charset="-128"/>
            </a:endParaRPr>
          </a:p>
        </p:txBody>
      </p:sp>
      <p:sp>
        <p:nvSpPr>
          <p:cNvPr id="115717" name="Footer Placeholder 5"/>
          <p:cNvSpPr txBox="1">
            <a:spLocks noGrp="1"/>
          </p:cNvSpPr>
          <p:nvPr/>
        </p:nvSpPr>
        <p:spPr bwMode="auto">
          <a:xfrm>
            <a:off x="3124200" y="6356350"/>
            <a:ext cx="2895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1" hangingPunct="1"/>
            <a:endParaRPr lang="en-US" sz="1200">
              <a:solidFill>
                <a:srgbClr val="898989"/>
              </a:solidFill>
              <a:ea typeface="ＭＳ Ｐゴシック" pitchFamily="-65" charset="-128"/>
            </a:endParaRPr>
          </a:p>
        </p:txBody>
      </p:sp>
      <p:sp>
        <p:nvSpPr>
          <p:cNvPr id="115718" name="Slide Number Placeholder 6"/>
          <p:cNvSpPr txBox="1">
            <a:spLocks noGrp="1"/>
          </p:cNvSpPr>
          <p:nvPr/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 eaLnBrk="1" hangingPunct="1"/>
            <a:endParaRPr lang="en-US" sz="1200">
              <a:solidFill>
                <a:srgbClr val="898989"/>
              </a:solidFill>
              <a:ea typeface="ＭＳ Ｐゴシック" pitchFamily="-65" charset="-128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Supercomputing 2008 Education Program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3851EC-B26A-48DF-8CA9-A12AC7497410}" type="slidenum">
              <a:rPr lang="en-US"/>
              <a:pPr/>
              <a:t>63</a:t>
            </a:fld>
            <a:endParaRPr lang="en-US"/>
          </a:p>
        </p:txBody>
      </p:sp>
      <p:sp>
        <p:nvSpPr>
          <p:cNvPr id="116738" name="Title 1"/>
          <p:cNvSpPr>
            <a:spLocks noGrp="1"/>
          </p:cNvSpPr>
          <p:nvPr>
            <p:ph type="title" idx="4294967295"/>
          </p:nvPr>
        </p:nvSpPr>
        <p:spPr/>
        <p:txBody>
          <a:bodyPr anchorCtr="0"/>
          <a:lstStyle/>
          <a:p>
            <a:r>
              <a:rPr lang="en-US"/>
              <a:t>Algorithms</a:t>
            </a:r>
          </a:p>
        </p:txBody>
      </p:sp>
      <p:sp>
        <p:nvSpPr>
          <p:cNvPr id="116739" name="Content Placeholder 2"/>
          <p:cNvSpPr>
            <a:spLocks noGrp="1"/>
          </p:cNvSpPr>
          <p:nvPr>
            <p:ph idx="4294967295"/>
          </p:nvPr>
        </p:nvSpPr>
        <p:spPr>
          <a:xfrm>
            <a:off x="228600" y="1600200"/>
            <a:ext cx="8763000" cy="4525963"/>
          </a:xfrm>
        </p:spPr>
        <p:txBody>
          <a:bodyPr/>
          <a:lstStyle/>
          <a:p>
            <a:r>
              <a:rPr lang="en-US"/>
              <a:t>The classical sequential algorithm has complexity O(n log n) where n is the number of sites (seeds).</a:t>
            </a:r>
          </a:p>
          <a:p>
            <a:r>
              <a:rPr lang="en-US"/>
              <a:t>If one only needs an approximation, on a grid of points (e.g. digital display):</a:t>
            </a:r>
          </a:p>
          <a:p>
            <a:pPr lvl="1"/>
            <a:r>
              <a:rPr lang="en-US"/>
              <a:t>Assign a different color to each seed</a:t>
            </a:r>
          </a:p>
          <a:p>
            <a:pPr lvl="1"/>
            <a:r>
              <a:rPr lang="en-US"/>
              <a:t>Calculate the distance from every point in the grid to all seeds</a:t>
            </a:r>
          </a:p>
          <a:p>
            <a:pPr lvl="1"/>
            <a:r>
              <a:rPr lang="en-US"/>
              <a:t>Color each point with the color of its closest seed</a:t>
            </a:r>
          </a:p>
          <a:p>
            <a:endParaRPr lang="en-US"/>
          </a:p>
        </p:txBody>
      </p:sp>
      <p:sp>
        <p:nvSpPr>
          <p:cNvPr id="116740" name="Date Placeholder 3"/>
          <p:cNvSpPr txBox="1">
            <a:spLocks noGrp="1"/>
          </p:cNvSpPr>
          <p:nvPr/>
        </p:nvSpPr>
        <p:spPr bwMode="auto">
          <a:xfrm>
            <a:off x="457200" y="6356350"/>
            <a:ext cx="2133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1" hangingPunct="1"/>
            <a:endParaRPr lang="en-US" sz="1200">
              <a:solidFill>
                <a:srgbClr val="898989"/>
              </a:solidFill>
              <a:ea typeface="ＭＳ Ｐゴシック" pitchFamily="-65" charset="-128"/>
            </a:endParaRPr>
          </a:p>
        </p:txBody>
      </p:sp>
      <p:sp>
        <p:nvSpPr>
          <p:cNvPr id="116741" name="Footer Placeholder 4"/>
          <p:cNvSpPr txBox="1">
            <a:spLocks noGrp="1"/>
          </p:cNvSpPr>
          <p:nvPr/>
        </p:nvSpPr>
        <p:spPr bwMode="auto">
          <a:xfrm>
            <a:off x="3124200" y="6356350"/>
            <a:ext cx="2895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1" hangingPunct="1"/>
            <a:endParaRPr lang="en-US" sz="1200">
              <a:solidFill>
                <a:srgbClr val="898989"/>
              </a:solidFill>
              <a:ea typeface="ＭＳ Ｐゴシック" pitchFamily="-65" charset="-128"/>
            </a:endParaRPr>
          </a:p>
        </p:txBody>
      </p:sp>
      <p:sp>
        <p:nvSpPr>
          <p:cNvPr id="116742" name="Slide Number Placeholder 5"/>
          <p:cNvSpPr txBox="1">
            <a:spLocks noGrp="1"/>
          </p:cNvSpPr>
          <p:nvPr/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 eaLnBrk="1" hangingPunct="1"/>
            <a:endParaRPr lang="en-US" sz="1200">
              <a:solidFill>
                <a:srgbClr val="898989"/>
              </a:solidFill>
              <a:ea typeface="ＭＳ Ｐゴシック" pitchFamily="-65" charset="-128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Supercomputing 2008 Education Program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EA8CC-71D8-4EB1-A5A1-28B8A98CAEE0}" type="slidenum">
              <a:rPr lang="en-US"/>
              <a:pPr/>
              <a:t>64</a:t>
            </a:fld>
            <a:endParaRPr lang="en-US"/>
          </a:p>
        </p:txBody>
      </p:sp>
      <p:sp>
        <p:nvSpPr>
          <p:cNvPr id="118786" name="Title 1"/>
          <p:cNvSpPr>
            <a:spLocks noGrp="1"/>
          </p:cNvSpPr>
          <p:nvPr>
            <p:ph type="title" idx="4294967295"/>
          </p:nvPr>
        </p:nvSpPr>
        <p:spPr/>
        <p:txBody>
          <a:bodyPr anchorCtr="0"/>
          <a:lstStyle/>
          <a:p>
            <a:r>
              <a:rPr lang="en-US" sz="3600"/>
              <a:t>Lends itself to implementation on a GPU…</a:t>
            </a:r>
          </a:p>
        </p:txBody>
      </p:sp>
      <p:sp>
        <p:nvSpPr>
          <p:cNvPr id="118787" name="Content Placeholder 2"/>
          <p:cNvSpPr>
            <a:spLocks noGrp="1"/>
          </p:cNvSpPr>
          <p:nvPr>
            <p:ph idx="4294967295"/>
          </p:nvPr>
        </p:nvSpPr>
        <p:spPr/>
        <p:txBody>
          <a:bodyPr/>
          <a:lstStyle/>
          <a:p>
            <a:r>
              <a:rPr lang="en-US"/>
              <a:t>The calculation for every pixel is a good candidate to be carried out in parallel…</a:t>
            </a:r>
          </a:p>
          <a:p>
            <a:r>
              <a:rPr lang="en-US"/>
              <a:t>Notice that the locations of the seeds are read-only in the kernel</a:t>
            </a:r>
          </a:p>
          <a:p>
            <a:r>
              <a:rPr lang="en-US"/>
              <a:t>Thus we can use the texture map area in the GPU card, which is a fast read-only cache to store the seeds:</a:t>
            </a:r>
          </a:p>
          <a:p>
            <a:pPr>
              <a:buFontTx/>
              <a:buNone/>
            </a:pPr>
            <a:r>
              <a:rPr lang="en-US"/>
              <a:t>__device__ __constant__ …</a:t>
            </a:r>
          </a:p>
        </p:txBody>
      </p:sp>
      <p:sp>
        <p:nvSpPr>
          <p:cNvPr id="118788" name="Date Placeholder 3"/>
          <p:cNvSpPr txBox="1">
            <a:spLocks noGrp="1"/>
          </p:cNvSpPr>
          <p:nvPr/>
        </p:nvSpPr>
        <p:spPr bwMode="auto">
          <a:xfrm>
            <a:off x="457200" y="6356350"/>
            <a:ext cx="2133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1" hangingPunct="1"/>
            <a:endParaRPr lang="en-US" sz="1200">
              <a:solidFill>
                <a:srgbClr val="898989"/>
              </a:solidFill>
              <a:ea typeface="ＭＳ Ｐゴシック" pitchFamily="-65" charset="-128"/>
            </a:endParaRPr>
          </a:p>
        </p:txBody>
      </p:sp>
      <p:sp>
        <p:nvSpPr>
          <p:cNvPr id="118789" name="Footer Placeholder 4"/>
          <p:cNvSpPr txBox="1">
            <a:spLocks noGrp="1"/>
          </p:cNvSpPr>
          <p:nvPr/>
        </p:nvSpPr>
        <p:spPr bwMode="auto">
          <a:xfrm>
            <a:off x="3124200" y="6356350"/>
            <a:ext cx="2895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1" hangingPunct="1"/>
            <a:endParaRPr lang="en-US" sz="1200">
              <a:solidFill>
                <a:srgbClr val="898989"/>
              </a:solidFill>
              <a:ea typeface="ＭＳ Ｐゴシック" pitchFamily="-65" charset="-128"/>
            </a:endParaRPr>
          </a:p>
        </p:txBody>
      </p:sp>
      <p:sp>
        <p:nvSpPr>
          <p:cNvPr id="118790" name="Slide Number Placeholder 5"/>
          <p:cNvSpPr txBox="1">
            <a:spLocks noGrp="1"/>
          </p:cNvSpPr>
          <p:nvPr/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 eaLnBrk="1" hangingPunct="1"/>
            <a:endParaRPr lang="en-US" sz="1200">
              <a:solidFill>
                <a:srgbClr val="898989"/>
              </a:solidFill>
              <a:ea typeface="ＭＳ Ｐゴシック" pitchFamily="-65" charset="-128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Supercomputing 2008 Education Program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5E045-C722-4E62-B7B3-091F0E6250B7}" type="slidenum">
              <a:rPr lang="en-US"/>
              <a:pPr/>
              <a:t>65</a:t>
            </a:fld>
            <a:endParaRPr lang="en-US"/>
          </a:p>
        </p:txBody>
      </p:sp>
      <p:sp>
        <p:nvSpPr>
          <p:cNvPr id="119810" name="Title 1"/>
          <p:cNvSpPr>
            <a:spLocks noGrp="1"/>
          </p:cNvSpPr>
          <p:nvPr>
            <p:ph type="title" idx="4294967295"/>
          </p:nvPr>
        </p:nvSpPr>
        <p:spPr/>
        <p:txBody>
          <a:bodyPr anchorCtr="0"/>
          <a:lstStyle/>
          <a:p>
            <a:r>
              <a:rPr lang="en-US"/>
              <a:t>Demo on cuda…</a:t>
            </a:r>
          </a:p>
        </p:txBody>
      </p:sp>
      <p:sp>
        <p:nvSpPr>
          <p:cNvPr id="119811" name="Content Placeholder 2"/>
          <p:cNvSpPr>
            <a:spLocks noGrp="1"/>
          </p:cNvSpPr>
          <p:nvPr>
            <p:ph idx="429496729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9812" name="Date Placeholder 3"/>
          <p:cNvSpPr txBox="1">
            <a:spLocks noGrp="1"/>
          </p:cNvSpPr>
          <p:nvPr/>
        </p:nvSpPr>
        <p:spPr bwMode="auto">
          <a:xfrm>
            <a:off x="457200" y="6356350"/>
            <a:ext cx="2133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1" hangingPunct="1"/>
            <a:endParaRPr lang="en-US" sz="1200">
              <a:solidFill>
                <a:srgbClr val="898989"/>
              </a:solidFill>
              <a:ea typeface="ＭＳ Ｐゴシック" pitchFamily="-65" charset="-128"/>
            </a:endParaRPr>
          </a:p>
        </p:txBody>
      </p:sp>
      <p:sp>
        <p:nvSpPr>
          <p:cNvPr id="119813" name="Footer Placeholder 4"/>
          <p:cNvSpPr txBox="1">
            <a:spLocks noGrp="1"/>
          </p:cNvSpPr>
          <p:nvPr/>
        </p:nvSpPr>
        <p:spPr bwMode="auto">
          <a:xfrm>
            <a:off x="3124200" y="6356350"/>
            <a:ext cx="2895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1" hangingPunct="1"/>
            <a:endParaRPr lang="en-US" sz="1200">
              <a:solidFill>
                <a:srgbClr val="898989"/>
              </a:solidFill>
              <a:ea typeface="ＭＳ Ｐゴシック" pitchFamily="-65" charset="-128"/>
            </a:endParaRPr>
          </a:p>
        </p:txBody>
      </p:sp>
      <p:sp>
        <p:nvSpPr>
          <p:cNvPr id="119814" name="Slide Number Placeholder 5"/>
          <p:cNvSpPr txBox="1">
            <a:spLocks noGrp="1"/>
          </p:cNvSpPr>
          <p:nvPr/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 eaLnBrk="1" hangingPunct="1"/>
            <a:endParaRPr lang="en-US" sz="1200">
              <a:solidFill>
                <a:srgbClr val="898989"/>
              </a:solidFill>
              <a:ea typeface="ＭＳ Ｐゴシック" pitchFamily="-65" charset="-128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Supercomputing 2008 Education Program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8483B-B651-402C-81E3-C8EEAE21F59E}" type="slidenum">
              <a:rPr lang="en-US"/>
              <a:pPr/>
              <a:t>66</a:t>
            </a:fld>
            <a:endParaRPr lang="en-US"/>
          </a:p>
        </p:txBody>
      </p:sp>
      <p:sp>
        <p:nvSpPr>
          <p:cNvPr id="120834" name="Title 1"/>
          <p:cNvSpPr>
            <a:spLocks noGrp="1"/>
          </p:cNvSpPr>
          <p:nvPr>
            <p:ph type="title" idx="4294967295"/>
          </p:nvPr>
        </p:nvSpPr>
        <p:spPr/>
        <p:txBody>
          <a:bodyPr anchorCtr="0"/>
          <a:lstStyle/>
          <a:p>
            <a:r>
              <a:rPr lang="en-US"/>
              <a:t>Tips for improving performance</a:t>
            </a:r>
          </a:p>
        </p:txBody>
      </p:sp>
      <p:sp>
        <p:nvSpPr>
          <p:cNvPr id="120835" name="Content Placeholder 2"/>
          <p:cNvSpPr>
            <a:spLocks noGrp="1"/>
          </p:cNvSpPr>
          <p:nvPr>
            <p:ph idx="4294967295"/>
          </p:nvPr>
        </p:nvSpPr>
        <p:spPr/>
        <p:txBody>
          <a:bodyPr/>
          <a:lstStyle/>
          <a:p>
            <a:r>
              <a:rPr lang="en-US"/>
              <a:t>Special thanks to Igor Majdandzic.</a:t>
            </a:r>
          </a:p>
        </p:txBody>
      </p:sp>
      <p:sp>
        <p:nvSpPr>
          <p:cNvPr id="120836" name="Date Placeholder 3"/>
          <p:cNvSpPr txBox="1">
            <a:spLocks noGrp="1"/>
          </p:cNvSpPr>
          <p:nvPr/>
        </p:nvSpPr>
        <p:spPr bwMode="auto">
          <a:xfrm>
            <a:off x="457200" y="6356350"/>
            <a:ext cx="2133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1" hangingPunct="1"/>
            <a:endParaRPr lang="en-US" sz="1200">
              <a:solidFill>
                <a:srgbClr val="898989"/>
              </a:solidFill>
              <a:ea typeface="ＭＳ Ｐゴシック" pitchFamily="-65" charset="-128"/>
            </a:endParaRPr>
          </a:p>
        </p:txBody>
      </p:sp>
      <p:sp>
        <p:nvSpPr>
          <p:cNvPr id="120837" name="Footer Placeholder 4"/>
          <p:cNvSpPr txBox="1">
            <a:spLocks noGrp="1"/>
          </p:cNvSpPr>
          <p:nvPr/>
        </p:nvSpPr>
        <p:spPr bwMode="auto">
          <a:xfrm>
            <a:off x="3124200" y="6356350"/>
            <a:ext cx="2895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1" hangingPunct="1"/>
            <a:endParaRPr lang="en-US" sz="1200">
              <a:solidFill>
                <a:srgbClr val="898989"/>
              </a:solidFill>
              <a:ea typeface="ＭＳ Ｐゴシック" pitchFamily="-65" charset="-128"/>
            </a:endParaRPr>
          </a:p>
        </p:txBody>
      </p:sp>
      <p:sp>
        <p:nvSpPr>
          <p:cNvPr id="120838" name="Slide Number Placeholder 5"/>
          <p:cNvSpPr txBox="1">
            <a:spLocks noGrp="1"/>
          </p:cNvSpPr>
          <p:nvPr/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 eaLnBrk="1" hangingPunct="1"/>
            <a:endParaRPr lang="en-US" sz="1200">
              <a:solidFill>
                <a:srgbClr val="898989"/>
              </a:solidFill>
              <a:ea typeface="ＭＳ Ｐゴシック" pitchFamily="-65" charset="-128"/>
            </a:endParaRPr>
          </a:p>
        </p:txBody>
      </p:sp>
    </p:spTree>
  </p:cSld>
  <p:clrMapOvr>
    <a:masterClrMapping/>
  </p:clrMapOvr>
  <p:transition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Supercomputing 2008 Education Program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07493-5BDE-417F-8443-0E58B426A712}" type="slidenum">
              <a:rPr lang="en-US"/>
              <a:pPr/>
              <a:t>67</a:t>
            </a:fld>
            <a:endParaRPr lang="en-US"/>
          </a:p>
        </p:txBody>
      </p:sp>
      <p:sp>
        <p:nvSpPr>
          <p:cNvPr id="121858" name="Title 1"/>
          <p:cNvSpPr>
            <a:spLocks noGrp="1"/>
          </p:cNvSpPr>
          <p:nvPr>
            <p:ph type="title" idx="4294967295"/>
          </p:nvPr>
        </p:nvSpPr>
        <p:spPr/>
        <p:txBody>
          <a:bodyPr anchorCtr="0"/>
          <a:lstStyle/>
          <a:p>
            <a:r>
              <a:rPr lang="en-US"/>
              <a:t>Memory Alignment</a:t>
            </a:r>
          </a:p>
        </p:txBody>
      </p:sp>
      <p:sp>
        <p:nvSpPr>
          <p:cNvPr id="121859" name="Content Placeholder 2"/>
          <p:cNvSpPr>
            <a:spLocks noGrp="1"/>
          </p:cNvSpPr>
          <p:nvPr>
            <p:ph idx="4294967295"/>
          </p:nvPr>
        </p:nvSpPr>
        <p:spPr/>
        <p:txBody>
          <a:bodyPr/>
          <a:lstStyle/>
          <a:p>
            <a:r>
              <a:rPr lang="en-US"/>
              <a:t>Memory access on the GPU works much better if the data items are aligned at 64 byte boundaries.</a:t>
            </a:r>
          </a:p>
          <a:p>
            <a:r>
              <a:rPr lang="en-US"/>
              <a:t>Hence, allocating 2D arrays so that every row starts at a 64-byte boundary address will improve performance.</a:t>
            </a:r>
          </a:p>
          <a:p>
            <a:r>
              <a:rPr lang="en-US"/>
              <a:t>But that is difficult to do for a programmer</a:t>
            </a:r>
          </a:p>
        </p:txBody>
      </p:sp>
      <p:sp>
        <p:nvSpPr>
          <p:cNvPr id="121860" name="Date Placeholder 3"/>
          <p:cNvSpPr txBox="1">
            <a:spLocks noGrp="1"/>
          </p:cNvSpPr>
          <p:nvPr/>
        </p:nvSpPr>
        <p:spPr bwMode="auto">
          <a:xfrm>
            <a:off x="457200" y="6356350"/>
            <a:ext cx="2133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1" hangingPunct="1"/>
            <a:endParaRPr lang="en-US" sz="1200">
              <a:solidFill>
                <a:srgbClr val="898989"/>
              </a:solidFill>
              <a:ea typeface="ＭＳ Ｐゴシック" pitchFamily="-65" charset="-128"/>
            </a:endParaRPr>
          </a:p>
        </p:txBody>
      </p:sp>
      <p:sp>
        <p:nvSpPr>
          <p:cNvPr id="121861" name="Footer Placeholder 4"/>
          <p:cNvSpPr txBox="1">
            <a:spLocks noGrp="1"/>
          </p:cNvSpPr>
          <p:nvPr/>
        </p:nvSpPr>
        <p:spPr bwMode="auto">
          <a:xfrm>
            <a:off x="3124200" y="6356350"/>
            <a:ext cx="2895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1" hangingPunct="1"/>
            <a:endParaRPr lang="en-US" sz="1200">
              <a:solidFill>
                <a:srgbClr val="898989"/>
              </a:solidFill>
              <a:ea typeface="ＭＳ Ｐゴシック" pitchFamily="-65" charset="-128"/>
            </a:endParaRPr>
          </a:p>
        </p:txBody>
      </p:sp>
      <p:sp>
        <p:nvSpPr>
          <p:cNvPr id="121862" name="Slide Number Placeholder 5"/>
          <p:cNvSpPr txBox="1">
            <a:spLocks noGrp="1"/>
          </p:cNvSpPr>
          <p:nvPr/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 eaLnBrk="1" hangingPunct="1"/>
            <a:endParaRPr lang="en-US" sz="1200">
              <a:solidFill>
                <a:srgbClr val="898989"/>
              </a:solidFill>
              <a:ea typeface="ＭＳ Ｐゴシック" pitchFamily="-65" charset="-128"/>
            </a:endParaRPr>
          </a:p>
        </p:txBody>
      </p:sp>
    </p:spTree>
  </p:cSld>
  <p:clrMapOvr>
    <a:masterClrMapping/>
  </p:clrMapOvr>
  <p:transition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Supercomputing 2008 Education Program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EEECA-EFC5-4BBE-8889-74485B634202}" type="slidenum">
              <a:rPr lang="en-US"/>
              <a:pPr/>
              <a:t>68</a:t>
            </a:fld>
            <a:endParaRPr lang="en-US"/>
          </a:p>
        </p:txBody>
      </p:sp>
      <p:sp>
        <p:nvSpPr>
          <p:cNvPr id="122882" name="Title 1"/>
          <p:cNvSpPr>
            <a:spLocks noGrp="1"/>
          </p:cNvSpPr>
          <p:nvPr>
            <p:ph type="title" idx="4294967295"/>
          </p:nvPr>
        </p:nvSpPr>
        <p:spPr/>
        <p:txBody>
          <a:bodyPr anchorCtr="0"/>
          <a:lstStyle/>
          <a:p>
            <a:r>
              <a:rPr lang="en-US"/>
              <a:t>Allocating 2D arrays with “pitch”</a:t>
            </a:r>
          </a:p>
        </p:txBody>
      </p:sp>
      <p:sp>
        <p:nvSpPr>
          <p:cNvPr id="122883" name="Content Placeholder 2"/>
          <p:cNvSpPr>
            <a:spLocks noGrp="1"/>
          </p:cNvSpPr>
          <p:nvPr>
            <p:ph idx="4294967295"/>
          </p:nvPr>
        </p:nvSpPr>
        <p:spPr>
          <a:xfrm>
            <a:off x="0" y="1600200"/>
            <a:ext cx="8991600" cy="4525963"/>
          </a:xfrm>
        </p:spPr>
        <p:txBody>
          <a:bodyPr/>
          <a:lstStyle/>
          <a:p>
            <a:r>
              <a:rPr lang="en-US"/>
              <a:t>CUDA offers special versions of:</a:t>
            </a:r>
          </a:p>
          <a:p>
            <a:pPr lvl="1"/>
            <a:r>
              <a:rPr lang="en-US"/>
              <a:t>Memory allocation of 2D arrays so that every row is padded (if necessary). The function determines the best pitch and returns it to the program. The function name is cudaMallocPitch()</a:t>
            </a:r>
          </a:p>
          <a:p>
            <a:pPr lvl="1"/>
            <a:r>
              <a:rPr lang="en-US"/>
              <a:t>Memory copy operations that take into account the pitch that was chosen by the memory allocation operation. The function name is cudaMemcpy2D()</a:t>
            </a:r>
          </a:p>
        </p:txBody>
      </p:sp>
      <p:sp>
        <p:nvSpPr>
          <p:cNvPr id="122884" name="Date Placeholder 3"/>
          <p:cNvSpPr txBox="1">
            <a:spLocks noGrp="1"/>
          </p:cNvSpPr>
          <p:nvPr/>
        </p:nvSpPr>
        <p:spPr bwMode="auto">
          <a:xfrm>
            <a:off x="457200" y="6356350"/>
            <a:ext cx="2133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1" hangingPunct="1"/>
            <a:endParaRPr lang="en-US" sz="1200">
              <a:solidFill>
                <a:srgbClr val="898989"/>
              </a:solidFill>
              <a:ea typeface="ＭＳ Ｐゴシック" pitchFamily="-65" charset="-128"/>
            </a:endParaRPr>
          </a:p>
        </p:txBody>
      </p:sp>
      <p:sp>
        <p:nvSpPr>
          <p:cNvPr id="122885" name="Footer Placeholder 4"/>
          <p:cNvSpPr txBox="1">
            <a:spLocks noGrp="1"/>
          </p:cNvSpPr>
          <p:nvPr/>
        </p:nvSpPr>
        <p:spPr bwMode="auto">
          <a:xfrm>
            <a:off x="3124200" y="6356350"/>
            <a:ext cx="2895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1" hangingPunct="1"/>
            <a:endParaRPr lang="en-US" sz="1200">
              <a:solidFill>
                <a:srgbClr val="898989"/>
              </a:solidFill>
              <a:ea typeface="ＭＳ Ｐゴシック" pitchFamily="-65" charset="-128"/>
            </a:endParaRPr>
          </a:p>
        </p:txBody>
      </p:sp>
      <p:sp>
        <p:nvSpPr>
          <p:cNvPr id="122886" name="Slide Number Placeholder 5"/>
          <p:cNvSpPr txBox="1">
            <a:spLocks noGrp="1"/>
          </p:cNvSpPr>
          <p:nvPr/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 eaLnBrk="1" hangingPunct="1"/>
            <a:endParaRPr lang="en-US" sz="1200">
              <a:solidFill>
                <a:srgbClr val="898989"/>
              </a:solidFill>
              <a:ea typeface="ＭＳ Ｐゴシック" pitchFamily="-65" charset="-128"/>
            </a:endParaRPr>
          </a:p>
        </p:txBody>
      </p:sp>
    </p:spTree>
  </p:cSld>
  <p:clrMapOvr>
    <a:masterClrMapping/>
  </p:clrMapOvr>
  <p:transition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Supercomputing 2008 Education Program</a:t>
            </a:r>
          </a:p>
        </p:txBody>
      </p:sp>
      <p:sp>
        <p:nvSpPr>
          <p:cNvPr id="20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07264-5CBB-4247-B63A-26DD86EEC1E2}" type="slidenum">
              <a:rPr lang="en-US"/>
              <a:pPr/>
              <a:t>69</a:t>
            </a:fld>
            <a:endParaRPr lang="en-US"/>
          </a:p>
        </p:txBody>
      </p:sp>
      <p:sp>
        <p:nvSpPr>
          <p:cNvPr id="123906" name="Title 1"/>
          <p:cNvSpPr>
            <a:spLocks noGrp="1"/>
          </p:cNvSpPr>
          <p:nvPr>
            <p:ph type="title" idx="4294967295"/>
          </p:nvPr>
        </p:nvSpPr>
        <p:spPr/>
        <p:txBody>
          <a:bodyPr anchorCtr="0"/>
          <a:lstStyle/>
          <a:p>
            <a:r>
              <a:rPr lang="en-US"/>
              <a:t> Pitch</a:t>
            </a:r>
          </a:p>
        </p:txBody>
      </p:sp>
      <p:sp>
        <p:nvSpPr>
          <p:cNvPr id="123907" name="Content Placeholder 2"/>
          <p:cNvSpPr>
            <a:spLocks noGrp="1"/>
          </p:cNvSpPr>
          <p:nvPr>
            <p:ph idx="429496729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3908" name="Date Placeholder 3"/>
          <p:cNvSpPr txBox="1">
            <a:spLocks noGrp="1"/>
          </p:cNvSpPr>
          <p:nvPr/>
        </p:nvSpPr>
        <p:spPr bwMode="auto">
          <a:xfrm>
            <a:off x="457200" y="6356350"/>
            <a:ext cx="2133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1" hangingPunct="1"/>
            <a:endParaRPr lang="en-US" sz="1200">
              <a:solidFill>
                <a:srgbClr val="898989"/>
              </a:solidFill>
              <a:ea typeface="ＭＳ Ｐゴシック" pitchFamily="-65" charset="-128"/>
            </a:endParaRPr>
          </a:p>
        </p:txBody>
      </p:sp>
      <p:sp>
        <p:nvSpPr>
          <p:cNvPr id="123909" name="Footer Placeholder 4"/>
          <p:cNvSpPr txBox="1">
            <a:spLocks noGrp="1"/>
          </p:cNvSpPr>
          <p:nvPr/>
        </p:nvSpPr>
        <p:spPr bwMode="auto">
          <a:xfrm>
            <a:off x="3124200" y="6356350"/>
            <a:ext cx="2895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1" hangingPunct="1"/>
            <a:endParaRPr lang="en-US" sz="1200">
              <a:solidFill>
                <a:srgbClr val="898989"/>
              </a:solidFill>
              <a:ea typeface="ＭＳ Ｐゴシック" pitchFamily="-65" charset="-128"/>
            </a:endParaRPr>
          </a:p>
        </p:txBody>
      </p:sp>
      <p:sp>
        <p:nvSpPr>
          <p:cNvPr id="123910" name="Slide Number Placeholder 5"/>
          <p:cNvSpPr txBox="1">
            <a:spLocks noGrp="1"/>
          </p:cNvSpPr>
          <p:nvPr/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 eaLnBrk="1" hangingPunct="1"/>
            <a:endParaRPr lang="en-US" sz="1200">
              <a:solidFill>
                <a:srgbClr val="898989"/>
              </a:solidFill>
              <a:ea typeface="ＭＳ Ｐゴシック" pitchFamily="-65" charset="-128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2743200" y="1600200"/>
            <a:ext cx="5105400" cy="4191000"/>
          </a:xfrm>
          <a:prstGeom prst="rect">
            <a:avLst/>
          </a:prstGeom>
          <a:solidFill>
            <a:schemeClr val="tx1"/>
          </a:solidFill>
          <a:ln w="25400" algn="ctr">
            <a:solidFill>
              <a:srgbClr val="8064A2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defRPr/>
            </a:pPr>
            <a:endParaRPr lang="en-US" dirty="0">
              <a:solidFill>
                <a:srgbClr val="000000"/>
              </a:solidFill>
              <a:latin typeface="+mn-lt"/>
              <a:ea typeface="ＭＳ Ｐゴシック" pitchFamily="-65" charset="-128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743200" y="1600200"/>
            <a:ext cx="4038600" cy="419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pitchFamily="-65" charset="-128"/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066800" y="3429000"/>
            <a:ext cx="914400" cy="381000"/>
          </a:xfrm>
          <a:prstGeom prst="rect">
            <a:avLst/>
          </a:prstGeom>
          <a:gradFill rotWithShape="1">
            <a:gsLst>
              <a:gs pos="0">
                <a:srgbClr val="DAFDA7"/>
              </a:gs>
              <a:gs pos="35001">
                <a:srgbClr val="E4FDC2"/>
              </a:gs>
              <a:gs pos="100000">
                <a:srgbClr val="F5FFE6"/>
              </a:gs>
            </a:gsLst>
            <a:lin ang="16200000" scaled="1"/>
          </a:gradFill>
          <a:ln w="9525">
            <a:solidFill>
              <a:srgbClr val="98B954"/>
            </a:solidFill>
            <a:miter lim="800000"/>
            <a:headEnd/>
            <a:tailEnd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  <p:txBody>
          <a:bodyPr anchor="ctr"/>
          <a:lstStyle/>
          <a:p>
            <a:pPr algn="ctr" eaLnBrk="1" hangingPunct="1">
              <a:defRPr/>
            </a:pPr>
            <a:r>
              <a:rPr lang="en-US">
                <a:solidFill>
                  <a:srgbClr val="000000"/>
                </a:solidFill>
                <a:latin typeface="Calibri" pitchFamily="-65" charset="0"/>
                <a:ea typeface="ＭＳ Ｐゴシック" pitchFamily="-65" charset="-128"/>
              </a:rPr>
              <a:t>Rows</a:t>
            </a: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3810000" y="1295400"/>
            <a:ext cx="1295400" cy="228600"/>
          </a:xfrm>
          <a:prstGeom prst="rect">
            <a:avLst/>
          </a:prstGeom>
          <a:gradFill rotWithShape="1">
            <a:gsLst>
              <a:gs pos="0">
                <a:srgbClr val="DAFDA7"/>
              </a:gs>
              <a:gs pos="35001">
                <a:srgbClr val="E4FDC2"/>
              </a:gs>
              <a:gs pos="100000">
                <a:srgbClr val="F5FFE6"/>
              </a:gs>
            </a:gsLst>
            <a:lin ang="16200000" scaled="1"/>
          </a:gradFill>
          <a:ln w="9525">
            <a:solidFill>
              <a:srgbClr val="98B954"/>
            </a:solidFill>
            <a:miter lim="800000"/>
            <a:headEnd/>
            <a:tailEnd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  <p:txBody>
          <a:bodyPr anchor="ctr"/>
          <a:lstStyle/>
          <a:p>
            <a:pPr algn="ctr" eaLnBrk="1" hangingPunct="1">
              <a:defRPr/>
            </a:pPr>
            <a:r>
              <a:rPr lang="en-US">
                <a:solidFill>
                  <a:srgbClr val="000000"/>
                </a:solidFill>
                <a:latin typeface="Calibri" pitchFamily="-65" charset="0"/>
                <a:ea typeface="ＭＳ Ｐゴシック" pitchFamily="-65" charset="-128"/>
              </a:rPr>
              <a:t>Columns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4953000" y="5943600"/>
            <a:ext cx="1143000" cy="228600"/>
          </a:xfrm>
          <a:prstGeom prst="rect">
            <a:avLst/>
          </a:prstGeom>
          <a:gradFill rotWithShape="1">
            <a:gsLst>
              <a:gs pos="0">
                <a:srgbClr val="DAFDA7"/>
              </a:gs>
              <a:gs pos="35001">
                <a:srgbClr val="E4FDC2"/>
              </a:gs>
              <a:gs pos="100000">
                <a:srgbClr val="F5FFE6"/>
              </a:gs>
            </a:gsLst>
            <a:lin ang="16200000" scaled="1"/>
          </a:gradFill>
          <a:ln w="9525">
            <a:solidFill>
              <a:srgbClr val="98B954"/>
            </a:solidFill>
            <a:miter lim="800000"/>
            <a:headEnd/>
            <a:tailEnd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  <p:txBody>
          <a:bodyPr anchor="ctr"/>
          <a:lstStyle/>
          <a:p>
            <a:pPr algn="ctr" eaLnBrk="1" hangingPunct="1">
              <a:defRPr/>
            </a:pPr>
            <a:r>
              <a:rPr lang="en-US">
                <a:solidFill>
                  <a:srgbClr val="000000"/>
                </a:solidFill>
                <a:latin typeface="Calibri" pitchFamily="-65" charset="0"/>
                <a:ea typeface="ＭＳ Ｐゴシック" pitchFamily="-65" charset="-128"/>
              </a:rPr>
              <a:t>Pitch</a:t>
            </a:r>
          </a:p>
        </p:txBody>
      </p:sp>
      <p:cxnSp>
        <p:nvCxnSpPr>
          <p:cNvPr id="13" name="Straight Connector 12"/>
          <p:cNvCxnSpPr>
            <a:cxnSpLocks noChangeShapeType="1"/>
          </p:cNvCxnSpPr>
          <p:nvPr/>
        </p:nvCxnSpPr>
        <p:spPr bwMode="auto">
          <a:xfrm>
            <a:off x="2819400" y="6019800"/>
            <a:ext cx="2057400" cy="1588"/>
          </a:xfrm>
          <a:prstGeom prst="line">
            <a:avLst/>
          </a:prstGeom>
          <a:noFill/>
          <a:ln w="9525" algn="ctr">
            <a:solidFill>
              <a:srgbClr val="FF6600"/>
            </a:solidFill>
            <a:round/>
            <a:headEnd/>
            <a:tailEnd/>
          </a:ln>
        </p:spPr>
      </p:cxnSp>
      <p:cxnSp>
        <p:nvCxnSpPr>
          <p:cNvPr id="15" name="Straight Connector 14"/>
          <p:cNvCxnSpPr>
            <a:cxnSpLocks noChangeShapeType="1"/>
          </p:cNvCxnSpPr>
          <p:nvPr/>
        </p:nvCxnSpPr>
        <p:spPr bwMode="auto">
          <a:xfrm>
            <a:off x="6248400" y="6019800"/>
            <a:ext cx="1600200" cy="1588"/>
          </a:xfrm>
          <a:prstGeom prst="line">
            <a:avLst/>
          </a:prstGeom>
          <a:noFill/>
          <a:ln w="9525" algn="ctr">
            <a:solidFill>
              <a:srgbClr val="FF6600"/>
            </a:solidFill>
            <a:round/>
            <a:headEnd/>
            <a:tailEnd/>
          </a:ln>
        </p:spPr>
      </p:cxnSp>
      <p:cxnSp>
        <p:nvCxnSpPr>
          <p:cNvPr id="24" name="Straight Connector 23"/>
          <p:cNvCxnSpPr/>
          <p:nvPr/>
        </p:nvCxnSpPr>
        <p:spPr>
          <a:xfrm>
            <a:off x="5105400" y="1447800"/>
            <a:ext cx="1600200" cy="1588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2743200" y="1447800"/>
            <a:ext cx="1066800" cy="1588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7924800" y="2286000"/>
            <a:ext cx="1066800" cy="3048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dirty="0"/>
              <a:t>Padding</a:t>
            </a:r>
          </a:p>
        </p:txBody>
      </p:sp>
      <p:cxnSp>
        <p:nvCxnSpPr>
          <p:cNvPr id="18" name="Straight Arrow Connector 17"/>
          <p:cNvCxnSpPr>
            <a:stCxn id="16" idx="1"/>
          </p:cNvCxnSpPr>
          <p:nvPr/>
        </p:nvCxnSpPr>
        <p:spPr>
          <a:xfrm rot="10800000" flipV="1">
            <a:off x="7391400" y="2438400"/>
            <a:ext cx="533400" cy="76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Supercomputing 2008 Education Program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839DF-165C-4FA1-B33A-BEEB7963928E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328614"/>
            <a:ext cx="8915400" cy="50293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Supercomputing 2008 Education Program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DE729-1359-477B-BEDE-F55823DD724E}" type="slidenum">
              <a:rPr lang="en-US"/>
              <a:pPr/>
              <a:t>70</a:t>
            </a:fld>
            <a:endParaRPr lang="en-US"/>
          </a:p>
        </p:txBody>
      </p:sp>
      <p:sp>
        <p:nvSpPr>
          <p:cNvPr id="124930" name="Title 1"/>
          <p:cNvSpPr>
            <a:spLocks noGrp="1"/>
          </p:cNvSpPr>
          <p:nvPr>
            <p:ph type="title" idx="4294967295"/>
          </p:nvPr>
        </p:nvSpPr>
        <p:spPr/>
        <p:txBody>
          <a:bodyPr anchorCtr="0"/>
          <a:lstStyle/>
          <a:p>
            <a:r>
              <a:rPr lang="en-US"/>
              <a:t>A simple example:</a:t>
            </a:r>
          </a:p>
        </p:txBody>
      </p:sp>
      <p:sp>
        <p:nvSpPr>
          <p:cNvPr id="124931" name="Content Placeholder 2"/>
          <p:cNvSpPr>
            <a:spLocks noGrp="1"/>
          </p:cNvSpPr>
          <p:nvPr>
            <p:ph idx="4294967295"/>
          </p:nvPr>
        </p:nvSpPr>
        <p:spPr/>
        <p:txBody>
          <a:bodyPr/>
          <a:lstStyle/>
          <a:p>
            <a:r>
              <a:rPr lang="en-US"/>
              <a:t>See pitch.cu</a:t>
            </a:r>
          </a:p>
          <a:p>
            <a:r>
              <a:rPr lang="en-US"/>
              <a:t>A matrix of 30 rows and 10 columns</a:t>
            </a:r>
          </a:p>
          <a:p>
            <a:r>
              <a:rPr lang="en-US"/>
              <a:t>The work is divided into 3 blocks of 10 rows:</a:t>
            </a:r>
          </a:p>
          <a:p>
            <a:pPr lvl="1"/>
            <a:r>
              <a:rPr lang="en-US"/>
              <a:t>Block size is 10</a:t>
            </a:r>
          </a:p>
          <a:p>
            <a:pPr lvl="1"/>
            <a:r>
              <a:rPr lang="en-US"/>
              <a:t>Grid size is 3</a:t>
            </a:r>
          </a:p>
        </p:txBody>
      </p:sp>
      <p:sp>
        <p:nvSpPr>
          <p:cNvPr id="124932" name="Date Placeholder 3"/>
          <p:cNvSpPr txBox="1">
            <a:spLocks noGrp="1"/>
          </p:cNvSpPr>
          <p:nvPr/>
        </p:nvSpPr>
        <p:spPr bwMode="auto">
          <a:xfrm>
            <a:off x="457200" y="6356350"/>
            <a:ext cx="2133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1" hangingPunct="1"/>
            <a:endParaRPr lang="en-US" sz="1200">
              <a:solidFill>
                <a:srgbClr val="898989"/>
              </a:solidFill>
              <a:ea typeface="ＭＳ Ｐゴシック" pitchFamily="-65" charset="-128"/>
            </a:endParaRPr>
          </a:p>
        </p:txBody>
      </p:sp>
      <p:sp>
        <p:nvSpPr>
          <p:cNvPr id="124933" name="Footer Placeholder 4"/>
          <p:cNvSpPr txBox="1">
            <a:spLocks noGrp="1"/>
          </p:cNvSpPr>
          <p:nvPr/>
        </p:nvSpPr>
        <p:spPr bwMode="auto">
          <a:xfrm>
            <a:off x="3124200" y="6356350"/>
            <a:ext cx="2895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1" hangingPunct="1"/>
            <a:endParaRPr lang="en-US" sz="1200">
              <a:solidFill>
                <a:srgbClr val="898989"/>
              </a:solidFill>
              <a:ea typeface="ＭＳ Ｐゴシック" pitchFamily="-65" charset="-128"/>
            </a:endParaRPr>
          </a:p>
        </p:txBody>
      </p:sp>
      <p:sp>
        <p:nvSpPr>
          <p:cNvPr id="124934" name="Slide Number Placeholder 5"/>
          <p:cNvSpPr txBox="1">
            <a:spLocks noGrp="1"/>
          </p:cNvSpPr>
          <p:nvPr/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 eaLnBrk="1" hangingPunct="1"/>
            <a:endParaRPr lang="en-US" sz="1200">
              <a:solidFill>
                <a:srgbClr val="898989"/>
              </a:solidFill>
              <a:ea typeface="ＭＳ Ｐゴシック" pitchFamily="-65" charset="-128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Supercomputing 2008 Education Program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00DE5F-E57F-444F-A78E-3BC4FCC153C8}" type="slidenum">
              <a:rPr lang="en-US"/>
              <a:pPr/>
              <a:t>71</a:t>
            </a:fld>
            <a:endParaRPr lang="en-US"/>
          </a:p>
        </p:txBody>
      </p:sp>
      <p:sp>
        <p:nvSpPr>
          <p:cNvPr id="125954" name="Title 1"/>
          <p:cNvSpPr>
            <a:spLocks noGrp="1"/>
          </p:cNvSpPr>
          <p:nvPr>
            <p:ph type="title" idx="4294967295"/>
          </p:nvPr>
        </p:nvSpPr>
        <p:spPr/>
        <p:txBody>
          <a:bodyPr anchorCtr="0"/>
          <a:lstStyle/>
          <a:p>
            <a:r>
              <a:rPr lang="en-US"/>
              <a:t>Key portions of the code (1)</a:t>
            </a:r>
          </a:p>
        </p:txBody>
      </p:sp>
      <p:sp>
        <p:nvSpPr>
          <p:cNvPr id="125955" name="Content Placeholder 2"/>
          <p:cNvSpPr>
            <a:spLocks noGrp="1"/>
          </p:cNvSpPr>
          <p:nvPr>
            <p:ph idx="4294967295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2800">
                <a:latin typeface="Courier New" pitchFamily="49" charset="0"/>
              </a:rPr>
              <a:t>result = cudaMallocPitch(</a:t>
            </a:r>
          </a:p>
          <a:p>
            <a:pPr lvl="2">
              <a:buFontTx/>
              <a:buNone/>
            </a:pPr>
            <a:r>
              <a:rPr lang="en-US" sz="2000">
                <a:latin typeface="Courier New" pitchFamily="49" charset="0"/>
              </a:rPr>
              <a:t>		</a:t>
            </a:r>
            <a:r>
              <a:rPr lang="en-US" sz="2800">
                <a:latin typeface="Courier New" pitchFamily="49" charset="0"/>
              </a:rPr>
              <a:t>(void **)&amp;devPtr,</a:t>
            </a:r>
          </a:p>
          <a:p>
            <a:pPr lvl="2">
              <a:buFontTx/>
              <a:buNone/>
            </a:pPr>
            <a:r>
              <a:rPr lang="en-US" sz="2800">
                <a:latin typeface="Courier New" pitchFamily="49" charset="0"/>
              </a:rPr>
              <a:t>		&amp;pitch,</a:t>
            </a:r>
          </a:p>
          <a:p>
            <a:pPr lvl="2">
              <a:buFontTx/>
              <a:buNone/>
            </a:pPr>
            <a:r>
              <a:rPr lang="en-US" sz="2800">
                <a:latin typeface="Courier New" pitchFamily="49" charset="0"/>
              </a:rPr>
              <a:t>		width*sizeof(int),</a:t>
            </a:r>
          </a:p>
          <a:p>
            <a:pPr lvl="2">
              <a:buFontTx/>
              <a:buNone/>
            </a:pPr>
            <a:r>
              <a:rPr lang="en-US" sz="2800">
                <a:latin typeface="Courier New" pitchFamily="49" charset="0"/>
              </a:rPr>
              <a:t>		height);</a:t>
            </a:r>
          </a:p>
          <a:p>
            <a:endParaRPr lang="en-US" sz="4000">
              <a:latin typeface="Courier New" pitchFamily="49" charset="0"/>
            </a:endParaRPr>
          </a:p>
        </p:txBody>
      </p:sp>
      <p:sp>
        <p:nvSpPr>
          <p:cNvPr id="125956" name="Date Placeholder 3"/>
          <p:cNvSpPr txBox="1">
            <a:spLocks noGrp="1"/>
          </p:cNvSpPr>
          <p:nvPr/>
        </p:nvSpPr>
        <p:spPr bwMode="auto">
          <a:xfrm>
            <a:off x="457200" y="6356350"/>
            <a:ext cx="2133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1" hangingPunct="1"/>
            <a:endParaRPr lang="en-US" sz="1200">
              <a:solidFill>
                <a:srgbClr val="898989"/>
              </a:solidFill>
              <a:ea typeface="ＭＳ Ｐゴシック" pitchFamily="-65" charset="-128"/>
            </a:endParaRPr>
          </a:p>
        </p:txBody>
      </p:sp>
      <p:sp>
        <p:nvSpPr>
          <p:cNvPr id="125957" name="Footer Placeholder 4"/>
          <p:cNvSpPr txBox="1">
            <a:spLocks noGrp="1"/>
          </p:cNvSpPr>
          <p:nvPr/>
        </p:nvSpPr>
        <p:spPr bwMode="auto">
          <a:xfrm>
            <a:off x="3124200" y="6356350"/>
            <a:ext cx="2895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1" hangingPunct="1"/>
            <a:endParaRPr lang="en-US" sz="1200">
              <a:solidFill>
                <a:srgbClr val="898989"/>
              </a:solidFill>
              <a:ea typeface="ＭＳ Ｐゴシック" pitchFamily="-65" charset="-128"/>
            </a:endParaRPr>
          </a:p>
        </p:txBody>
      </p:sp>
      <p:sp>
        <p:nvSpPr>
          <p:cNvPr id="125958" name="Slide Number Placeholder 5"/>
          <p:cNvSpPr txBox="1">
            <a:spLocks noGrp="1"/>
          </p:cNvSpPr>
          <p:nvPr/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 eaLnBrk="1" hangingPunct="1"/>
            <a:endParaRPr lang="en-US" sz="1200">
              <a:solidFill>
                <a:srgbClr val="898989"/>
              </a:solidFill>
              <a:ea typeface="ＭＳ Ｐゴシック" pitchFamily="-65" charset="-128"/>
            </a:endParaRPr>
          </a:p>
        </p:txBody>
      </p:sp>
    </p:spTree>
  </p:cSld>
  <p:clrMapOvr>
    <a:masterClrMapping/>
  </p:clrMapOvr>
  <p:transition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Supercomputing 2008 Education Program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0DFA8-66DD-4784-BBC1-F8F139EC74A0}" type="slidenum">
              <a:rPr lang="en-US"/>
              <a:pPr/>
              <a:t>72</a:t>
            </a:fld>
            <a:endParaRPr lang="en-US"/>
          </a:p>
        </p:txBody>
      </p:sp>
      <p:sp>
        <p:nvSpPr>
          <p:cNvPr id="126978" name="Title 1"/>
          <p:cNvSpPr>
            <a:spLocks noGrp="1"/>
          </p:cNvSpPr>
          <p:nvPr>
            <p:ph type="title" idx="4294967295"/>
          </p:nvPr>
        </p:nvSpPr>
        <p:spPr>
          <a:xfrm>
            <a:off x="381000" y="304800"/>
            <a:ext cx="8229600" cy="1143000"/>
          </a:xfrm>
        </p:spPr>
        <p:txBody>
          <a:bodyPr anchorCtr="0"/>
          <a:lstStyle/>
          <a:p>
            <a:r>
              <a:rPr lang="en-US"/>
              <a:t>Key portions of the code (2)</a:t>
            </a:r>
          </a:p>
        </p:txBody>
      </p:sp>
      <p:sp>
        <p:nvSpPr>
          <p:cNvPr id="126979" name="Content Placeholder 2"/>
          <p:cNvSpPr>
            <a:spLocks noGrp="1"/>
          </p:cNvSpPr>
          <p:nvPr>
            <p:ph idx="4294967295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2800">
                <a:latin typeface="Courier New" pitchFamily="49" charset="0"/>
              </a:rPr>
              <a:t>result = cudaMemcpy2D(</a:t>
            </a:r>
          </a:p>
          <a:p>
            <a:pPr lvl="2">
              <a:buFontTx/>
              <a:buNone/>
            </a:pPr>
            <a:r>
              <a:rPr lang="en-US" sz="2000">
                <a:latin typeface="Courier New" pitchFamily="49" charset="0"/>
              </a:rPr>
              <a:t>		</a:t>
            </a:r>
            <a:r>
              <a:rPr lang="en-US" sz="2800">
                <a:latin typeface="Courier New" pitchFamily="49" charset="0"/>
              </a:rPr>
              <a:t>devPtr,</a:t>
            </a:r>
          </a:p>
          <a:p>
            <a:pPr lvl="2">
              <a:buFontTx/>
              <a:buNone/>
            </a:pPr>
            <a:r>
              <a:rPr lang="en-US" sz="2800">
                <a:latin typeface="Courier New" pitchFamily="49" charset="0"/>
              </a:rPr>
              <a:t>		pitch,</a:t>
            </a:r>
          </a:p>
          <a:p>
            <a:pPr lvl="2">
              <a:buFontTx/>
              <a:buNone/>
            </a:pPr>
            <a:r>
              <a:rPr lang="en-US" sz="2800">
                <a:latin typeface="Courier New" pitchFamily="49" charset="0"/>
              </a:rPr>
              <a:t>		mat,</a:t>
            </a:r>
          </a:p>
          <a:p>
            <a:pPr lvl="2">
              <a:buFontTx/>
              <a:buNone/>
            </a:pPr>
            <a:r>
              <a:rPr lang="en-US" sz="2800">
                <a:latin typeface="Courier New" pitchFamily="49" charset="0"/>
              </a:rPr>
              <a:t>		width*sizeof(int),</a:t>
            </a:r>
          </a:p>
          <a:p>
            <a:pPr lvl="2">
              <a:buFontTx/>
              <a:buNone/>
            </a:pPr>
            <a:r>
              <a:rPr lang="en-US" sz="2800">
                <a:latin typeface="Courier New" pitchFamily="49" charset="0"/>
              </a:rPr>
              <a:t>		width*sizeof(int),</a:t>
            </a:r>
          </a:p>
          <a:p>
            <a:pPr lvl="2">
              <a:buFontTx/>
              <a:buNone/>
            </a:pPr>
            <a:r>
              <a:rPr lang="en-US" sz="2800">
                <a:latin typeface="Courier New" pitchFamily="49" charset="0"/>
              </a:rPr>
              <a:t>		height, </a:t>
            </a:r>
          </a:p>
          <a:p>
            <a:pPr lvl="2">
              <a:buFontTx/>
              <a:buNone/>
            </a:pPr>
            <a:r>
              <a:rPr lang="en-US" sz="2800">
                <a:latin typeface="Courier New" pitchFamily="49" charset="0"/>
              </a:rPr>
              <a:t>		cudaMemcpyHostToDevice);</a:t>
            </a:r>
          </a:p>
          <a:p>
            <a:pPr>
              <a:buFontTx/>
              <a:buNone/>
            </a:pPr>
            <a:endParaRPr lang="en-US" sz="4000">
              <a:latin typeface="Courier New" pitchFamily="49" charset="0"/>
            </a:endParaRPr>
          </a:p>
        </p:txBody>
      </p:sp>
      <p:sp>
        <p:nvSpPr>
          <p:cNvPr id="126980" name="Date Placeholder 3"/>
          <p:cNvSpPr txBox="1">
            <a:spLocks noGrp="1"/>
          </p:cNvSpPr>
          <p:nvPr/>
        </p:nvSpPr>
        <p:spPr bwMode="auto">
          <a:xfrm>
            <a:off x="457200" y="6356350"/>
            <a:ext cx="2133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1" hangingPunct="1"/>
            <a:endParaRPr lang="en-US" sz="1200">
              <a:solidFill>
                <a:srgbClr val="898989"/>
              </a:solidFill>
              <a:ea typeface="ＭＳ Ｐゴシック" pitchFamily="-65" charset="-128"/>
            </a:endParaRPr>
          </a:p>
        </p:txBody>
      </p:sp>
      <p:sp>
        <p:nvSpPr>
          <p:cNvPr id="126981" name="Footer Placeholder 4"/>
          <p:cNvSpPr txBox="1">
            <a:spLocks noGrp="1"/>
          </p:cNvSpPr>
          <p:nvPr/>
        </p:nvSpPr>
        <p:spPr bwMode="auto">
          <a:xfrm>
            <a:off x="3124200" y="6356350"/>
            <a:ext cx="2895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1" hangingPunct="1"/>
            <a:endParaRPr lang="en-US" sz="1200">
              <a:solidFill>
                <a:srgbClr val="898989"/>
              </a:solidFill>
              <a:ea typeface="ＭＳ Ｐゴシック" pitchFamily="-65" charset="-128"/>
            </a:endParaRPr>
          </a:p>
        </p:txBody>
      </p:sp>
      <p:sp>
        <p:nvSpPr>
          <p:cNvPr id="126982" name="Slide Number Placeholder 5"/>
          <p:cNvSpPr txBox="1">
            <a:spLocks noGrp="1"/>
          </p:cNvSpPr>
          <p:nvPr/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 eaLnBrk="1" hangingPunct="1"/>
            <a:endParaRPr lang="en-US" sz="1200">
              <a:solidFill>
                <a:srgbClr val="898989"/>
              </a:solidFill>
              <a:ea typeface="ＭＳ Ｐゴシック" pitchFamily="-65" charset="-128"/>
            </a:endParaRPr>
          </a:p>
        </p:txBody>
      </p:sp>
    </p:spTree>
  </p:cSld>
  <p:clrMapOvr>
    <a:masterClrMapping/>
  </p:clrMapOvr>
  <p:transition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Supercomputing 2008 Education Program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50BDE-07B9-4FB9-80B3-0B7FBD51DB9C}" type="slidenum">
              <a:rPr lang="en-US"/>
              <a:pPr/>
              <a:t>73</a:t>
            </a:fld>
            <a:endParaRPr lang="en-US"/>
          </a:p>
        </p:txBody>
      </p:sp>
      <p:sp>
        <p:nvSpPr>
          <p:cNvPr id="128002" name="Title 1"/>
          <p:cNvSpPr>
            <a:spLocks noGrp="1"/>
          </p:cNvSpPr>
          <p:nvPr>
            <p:ph type="title" idx="4294967295"/>
          </p:nvPr>
        </p:nvSpPr>
        <p:spPr/>
        <p:txBody>
          <a:bodyPr anchorCtr="0"/>
          <a:lstStyle/>
          <a:p>
            <a:r>
              <a:rPr lang="en-US"/>
              <a:t>In the kernel:</a:t>
            </a:r>
          </a:p>
        </p:txBody>
      </p:sp>
      <p:sp>
        <p:nvSpPr>
          <p:cNvPr id="128003" name="Content Placeholder 2"/>
          <p:cNvSpPr>
            <a:spLocks noGrp="1"/>
          </p:cNvSpPr>
          <p:nvPr>
            <p:ph idx="4294967295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2000">
                <a:latin typeface="Courier New" pitchFamily="49" charset="0"/>
              </a:rPr>
              <a:t>__global__    void myKernel(int *devPtr,</a:t>
            </a:r>
          </a:p>
          <a:p>
            <a:pPr>
              <a:buFontTx/>
              <a:buNone/>
            </a:pPr>
            <a:r>
              <a:rPr lang="en-US" sz="2000">
                <a:latin typeface="Courier New" pitchFamily="49" charset="0"/>
              </a:rPr>
              <a:t>					    int pitch,</a:t>
            </a:r>
          </a:p>
          <a:p>
            <a:pPr>
              <a:buFontTx/>
              <a:buNone/>
            </a:pPr>
            <a:r>
              <a:rPr lang="en-US" sz="2000">
                <a:latin typeface="Courier New" pitchFamily="49" charset="0"/>
              </a:rPr>
              <a:t>					    int width,</a:t>
            </a:r>
          </a:p>
          <a:p>
            <a:pPr>
              <a:buFontTx/>
              <a:buNone/>
            </a:pPr>
            <a:r>
              <a:rPr lang="en-US" sz="2000">
                <a:latin typeface="Courier New" pitchFamily="49" charset="0"/>
              </a:rPr>
              <a:t>					    int height)</a:t>
            </a:r>
          </a:p>
          <a:p>
            <a:pPr>
              <a:buFontTx/>
              <a:buNone/>
            </a:pPr>
            <a:r>
              <a:rPr lang="en-US" sz="2000">
                <a:latin typeface="Courier New" pitchFamily="49" charset="0"/>
              </a:rPr>
              <a:t>{</a:t>
            </a:r>
          </a:p>
          <a:p>
            <a:pPr>
              <a:buFontTx/>
              <a:buNone/>
            </a:pPr>
            <a:r>
              <a:rPr lang="en-US" sz="2000">
                <a:latin typeface="Courier New" pitchFamily="49" charset="0"/>
              </a:rPr>
              <a:t>	int c;</a:t>
            </a:r>
          </a:p>
          <a:p>
            <a:pPr>
              <a:buFontTx/>
              <a:buNone/>
            </a:pPr>
            <a:r>
              <a:rPr lang="en-US" sz="2000">
                <a:latin typeface="Courier New" pitchFamily="49" charset="0"/>
              </a:rPr>
              <a:t>	int thisRow;</a:t>
            </a:r>
          </a:p>
          <a:p>
            <a:pPr>
              <a:buFontTx/>
              <a:buNone/>
            </a:pPr>
            <a:r>
              <a:rPr lang="en-US" sz="2000">
                <a:latin typeface="Courier New" pitchFamily="49" charset="0"/>
              </a:rPr>
              <a:t>	thisRow = blockIdx.x * 10 + threadIdx.x;</a:t>
            </a:r>
          </a:p>
          <a:p>
            <a:pPr>
              <a:buFontTx/>
              <a:buNone/>
            </a:pPr>
            <a:r>
              <a:rPr lang="en-US" sz="2000">
                <a:latin typeface="Courier New" pitchFamily="49" charset="0"/>
              </a:rPr>
              <a:t>	int *row = (int *)((char *)devPtr + 						thisRow*pitch);</a:t>
            </a:r>
          </a:p>
          <a:p>
            <a:pPr>
              <a:buFontTx/>
              <a:buNone/>
            </a:pPr>
            <a:r>
              <a:rPr lang="en-US" sz="2000">
                <a:latin typeface="Courier New" pitchFamily="49" charset="0"/>
              </a:rPr>
              <a:t>	for(c = 0;c &lt; width;c++) </a:t>
            </a:r>
          </a:p>
          <a:p>
            <a:pPr>
              <a:buFontTx/>
              <a:buNone/>
            </a:pPr>
            <a:r>
              <a:rPr lang="en-US" sz="2000">
                <a:latin typeface="Courier New" pitchFamily="49" charset="0"/>
              </a:rPr>
              <a:t>		row[c] = row[c] + 1;</a:t>
            </a:r>
          </a:p>
          <a:p>
            <a:pPr>
              <a:buFontTx/>
              <a:buNone/>
            </a:pPr>
            <a:r>
              <a:rPr lang="en-US" sz="2000">
                <a:latin typeface="Courier New" pitchFamily="49" charset="0"/>
              </a:rPr>
              <a:t>}</a:t>
            </a:r>
          </a:p>
          <a:p>
            <a:pPr>
              <a:buFontTx/>
              <a:buNone/>
            </a:pPr>
            <a:endParaRPr lang="en-US" sz="2000">
              <a:latin typeface="Courier New" pitchFamily="49" charset="0"/>
            </a:endParaRPr>
          </a:p>
        </p:txBody>
      </p:sp>
      <p:sp>
        <p:nvSpPr>
          <p:cNvPr id="128004" name="Date Placeholder 3"/>
          <p:cNvSpPr txBox="1">
            <a:spLocks noGrp="1"/>
          </p:cNvSpPr>
          <p:nvPr/>
        </p:nvSpPr>
        <p:spPr bwMode="auto">
          <a:xfrm>
            <a:off x="457200" y="6356350"/>
            <a:ext cx="2133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1" hangingPunct="1"/>
            <a:r>
              <a:rPr lang="en-US" sz="1200">
                <a:solidFill>
                  <a:srgbClr val="898989"/>
                </a:solidFill>
                <a:ea typeface="ＭＳ Ｐゴシック" pitchFamily="-65" charset="-128"/>
              </a:rPr>
              <a:t>\</a:t>
            </a:r>
          </a:p>
        </p:txBody>
      </p:sp>
      <p:sp>
        <p:nvSpPr>
          <p:cNvPr id="128005" name="Footer Placeholder 4"/>
          <p:cNvSpPr txBox="1">
            <a:spLocks noGrp="1"/>
          </p:cNvSpPr>
          <p:nvPr/>
        </p:nvSpPr>
        <p:spPr bwMode="auto">
          <a:xfrm>
            <a:off x="3124200" y="6356350"/>
            <a:ext cx="2895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1" hangingPunct="1"/>
            <a:endParaRPr lang="en-US" sz="1200">
              <a:solidFill>
                <a:srgbClr val="898989"/>
              </a:solidFill>
              <a:ea typeface="ＭＳ Ｐゴシック" pitchFamily="-65" charset="-128"/>
            </a:endParaRPr>
          </a:p>
        </p:txBody>
      </p:sp>
      <p:sp>
        <p:nvSpPr>
          <p:cNvPr id="128006" name="Slide Number Placeholder 5"/>
          <p:cNvSpPr txBox="1">
            <a:spLocks noGrp="1"/>
          </p:cNvSpPr>
          <p:nvPr/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 eaLnBrk="1" hangingPunct="1"/>
            <a:endParaRPr lang="en-US" sz="1200">
              <a:solidFill>
                <a:srgbClr val="898989"/>
              </a:solidFill>
              <a:ea typeface="ＭＳ Ｐゴシック" pitchFamily="-65" charset="-128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Supercomputing 2008 Education Program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FD4F9D-5B9B-4970-B12C-916579AB9306}" type="slidenum">
              <a:rPr lang="en-US"/>
              <a:pPr/>
              <a:t>74</a:t>
            </a:fld>
            <a:endParaRPr lang="en-US"/>
          </a:p>
        </p:txBody>
      </p:sp>
      <p:sp>
        <p:nvSpPr>
          <p:cNvPr id="129026" name="Title 1"/>
          <p:cNvSpPr>
            <a:spLocks noGrp="1"/>
          </p:cNvSpPr>
          <p:nvPr>
            <p:ph type="title" idx="4294967295"/>
          </p:nvPr>
        </p:nvSpPr>
        <p:spPr/>
        <p:txBody>
          <a:bodyPr anchorCtr="0"/>
          <a:lstStyle/>
          <a:p>
            <a:r>
              <a:rPr lang="en-US"/>
              <a:t>The call to the kernel</a:t>
            </a:r>
          </a:p>
        </p:txBody>
      </p:sp>
      <p:sp>
        <p:nvSpPr>
          <p:cNvPr id="129027" name="Content Placeholder 2"/>
          <p:cNvSpPr>
            <a:spLocks noGrp="1"/>
          </p:cNvSpPr>
          <p:nvPr>
            <p:ph idx="4294967295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2800">
                <a:latin typeface="Courier New" pitchFamily="49" charset="0"/>
              </a:rPr>
              <a:t>myKernel&lt;&lt;&lt;3,10&gt;&gt;&gt;(</a:t>
            </a:r>
          </a:p>
          <a:p>
            <a:pPr>
              <a:buFontTx/>
              <a:buNone/>
            </a:pPr>
            <a:r>
              <a:rPr lang="en-US" sz="2800">
                <a:latin typeface="Courier New" pitchFamily="49" charset="0"/>
              </a:rPr>
              <a:t>				devPtr,</a:t>
            </a:r>
          </a:p>
          <a:p>
            <a:pPr>
              <a:buFontTx/>
              <a:buNone/>
            </a:pPr>
            <a:r>
              <a:rPr lang="en-US" sz="2800">
                <a:latin typeface="Courier New" pitchFamily="49" charset="0"/>
              </a:rPr>
              <a:t>				pitch,</a:t>
            </a:r>
          </a:p>
          <a:p>
            <a:pPr>
              <a:buFontTx/>
              <a:buNone/>
            </a:pPr>
            <a:r>
              <a:rPr lang="en-US" sz="2800">
                <a:latin typeface="Courier New" pitchFamily="49" charset="0"/>
              </a:rPr>
              <a:t>				width,</a:t>
            </a:r>
          </a:p>
          <a:p>
            <a:pPr>
              <a:buFontTx/>
              <a:buNone/>
            </a:pPr>
            <a:r>
              <a:rPr lang="en-US" sz="2800">
                <a:latin typeface="Courier New" pitchFamily="49" charset="0"/>
              </a:rPr>
              <a:t>				height);</a:t>
            </a:r>
          </a:p>
          <a:p>
            <a:pPr>
              <a:buFontTx/>
              <a:buNone/>
            </a:pPr>
            <a:endParaRPr lang="en-US">
              <a:latin typeface="Courier New" pitchFamily="49" charset="0"/>
            </a:endParaRPr>
          </a:p>
        </p:txBody>
      </p:sp>
      <p:sp>
        <p:nvSpPr>
          <p:cNvPr id="129028" name="Date Placeholder 3"/>
          <p:cNvSpPr txBox="1">
            <a:spLocks noGrp="1"/>
          </p:cNvSpPr>
          <p:nvPr/>
        </p:nvSpPr>
        <p:spPr bwMode="auto">
          <a:xfrm>
            <a:off x="457200" y="6356350"/>
            <a:ext cx="2133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1" hangingPunct="1"/>
            <a:endParaRPr lang="en-US" sz="1200">
              <a:solidFill>
                <a:srgbClr val="898989"/>
              </a:solidFill>
              <a:ea typeface="ＭＳ Ｐゴシック" pitchFamily="-65" charset="-128"/>
            </a:endParaRPr>
          </a:p>
        </p:txBody>
      </p:sp>
      <p:sp>
        <p:nvSpPr>
          <p:cNvPr id="129029" name="Footer Placeholder 4"/>
          <p:cNvSpPr txBox="1">
            <a:spLocks noGrp="1"/>
          </p:cNvSpPr>
          <p:nvPr/>
        </p:nvSpPr>
        <p:spPr bwMode="auto">
          <a:xfrm>
            <a:off x="3124200" y="6356350"/>
            <a:ext cx="2895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1" hangingPunct="1"/>
            <a:endParaRPr lang="en-US" sz="1200">
              <a:solidFill>
                <a:srgbClr val="898989"/>
              </a:solidFill>
              <a:ea typeface="ＭＳ Ｐゴシック" pitchFamily="-65" charset="-128"/>
            </a:endParaRPr>
          </a:p>
        </p:txBody>
      </p:sp>
      <p:sp>
        <p:nvSpPr>
          <p:cNvPr id="129030" name="Slide Number Placeholder 5"/>
          <p:cNvSpPr txBox="1">
            <a:spLocks noGrp="1"/>
          </p:cNvSpPr>
          <p:nvPr/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 eaLnBrk="1" hangingPunct="1"/>
            <a:endParaRPr lang="en-US" sz="1200">
              <a:solidFill>
                <a:srgbClr val="898989"/>
              </a:solidFill>
              <a:ea typeface="ＭＳ Ｐゴシック" pitchFamily="-65" charset="-128"/>
            </a:endParaRPr>
          </a:p>
        </p:txBody>
      </p:sp>
    </p:spTree>
  </p:cSld>
  <p:clrMapOvr>
    <a:masterClrMapping/>
  </p:clrMapOvr>
  <p:transition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Supercomputing 2008 Education Program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B2AE2-2B86-4808-8322-50E8D208C801}" type="slidenum">
              <a:rPr lang="en-US"/>
              <a:pPr/>
              <a:t>75</a:t>
            </a:fld>
            <a:endParaRPr lang="en-US"/>
          </a:p>
        </p:txBody>
      </p:sp>
      <p:sp>
        <p:nvSpPr>
          <p:cNvPr id="130050" name="Title 1"/>
          <p:cNvSpPr>
            <a:spLocks noGrp="1"/>
          </p:cNvSpPr>
          <p:nvPr>
            <p:ph type="title" idx="4294967295"/>
          </p:nvPr>
        </p:nvSpPr>
        <p:spPr/>
        <p:txBody>
          <a:bodyPr anchorCtr="0"/>
          <a:lstStyle/>
          <a:p>
            <a:r>
              <a:rPr lang="en-US"/>
              <a:t>pitch </a:t>
            </a:r>
            <a:r>
              <a:rPr lang="en-US">
                <a:sym typeface="Wingdings" pitchFamily="2" charset="2"/>
              </a:rPr>
              <a:t></a:t>
            </a:r>
            <a:r>
              <a:rPr lang="en-US"/>
              <a:t> Divide work by rows</a:t>
            </a:r>
          </a:p>
        </p:txBody>
      </p:sp>
      <p:sp>
        <p:nvSpPr>
          <p:cNvPr id="130051" name="Content Placeholder 2"/>
          <p:cNvSpPr>
            <a:spLocks noGrp="1"/>
          </p:cNvSpPr>
          <p:nvPr>
            <p:ph idx="4294967295"/>
          </p:nvPr>
        </p:nvSpPr>
        <p:spPr/>
        <p:txBody>
          <a:bodyPr/>
          <a:lstStyle/>
          <a:p>
            <a:r>
              <a:rPr lang="en-US"/>
              <a:t>Notice that when using pitch, we divide the work by rows.</a:t>
            </a:r>
          </a:p>
          <a:p>
            <a:r>
              <a:rPr lang="en-US"/>
              <a:t>Instead of using the 2D decomposition of 2D blocks, we are dividing the 2D matrix into blocks of rows.</a:t>
            </a:r>
          </a:p>
        </p:txBody>
      </p:sp>
      <p:sp>
        <p:nvSpPr>
          <p:cNvPr id="130052" name="Date Placeholder 3"/>
          <p:cNvSpPr txBox="1">
            <a:spLocks noGrp="1"/>
          </p:cNvSpPr>
          <p:nvPr/>
        </p:nvSpPr>
        <p:spPr bwMode="auto">
          <a:xfrm>
            <a:off x="457200" y="6356350"/>
            <a:ext cx="2133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1" hangingPunct="1"/>
            <a:endParaRPr lang="en-US" sz="1200">
              <a:solidFill>
                <a:srgbClr val="898989"/>
              </a:solidFill>
              <a:ea typeface="ＭＳ Ｐゴシック" pitchFamily="-65" charset="-128"/>
            </a:endParaRPr>
          </a:p>
        </p:txBody>
      </p:sp>
      <p:sp>
        <p:nvSpPr>
          <p:cNvPr id="130053" name="Footer Placeholder 4"/>
          <p:cNvSpPr txBox="1">
            <a:spLocks noGrp="1"/>
          </p:cNvSpPr>
          <p:nvPr/>
        </p:nvSpPr>
        <p:spPr bwMode="auto">
          <a:xfrm>
            <a:off x="3124200" y="6356350"/>
            <a:ext cx="2895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1" hangingPunct="1"/>
            <a:endParaRPr lang="en-US" sz="1200">
              <a:solidFill>
                <a:srgbClr val="898989"/>
              </a:solidFill>
              <a:ea typeface="ＭＳ Ｐゴシック" pitchFamily="-65" charset="-128"/>
            </a:endParaRPr>
          </a:p>
        </p:txBody>
      </p:sp>
      <p:sp>
        <p:nvSpPr>
          <p:cNvPr id="130054" name="Slide Number Placeholder 5"/>
          <p:cNvSpPr txBox="1">
            <a:spLocks noGrp="1"/>
          </p:cNvSpPr>
          <p:nvPr/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 eaLnBrk="1" hangingPunct="1"/>
            <a:endParaRPr lang="en-US" sz="1200">
              <a:solidFill>
                <a:srgbClr val="898989"/>
              </a:solidFill>
              <a:ea typeface="ＭＳ Ｐゴシック" pitchFamily="-65" charset="-128"/>
            </a:endParaRPr>
          </a:p>
        </p:txBody>
      </p:sp>
    </p:spTree>
  </p:cSld>
  <p:clrMapOvr>
    <a:masterClrMapping/>
  </p:clrMapOvr>
  <p:transition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Supercomputing 2008 Education Program</a:t>
            </a:r>
          </a:p>
        </p:txBody>
      </p:sp>
      <p:sp>
        <p:nvSpPr>
          <p:cNvPr id="2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884EB-9146-441B-BE63-256220E02DB4}" type="slidenum">
              <a:rPr lang="en-US"/>
              <a:pPr/>
              <a:t>76</a:t>
            </a:fld>
            <a:endParaRPr lang="en-US"/>
          </a:p>
        </p:txBody>
      </p:sp>
      <p:sp>
        <p:nvSpPr>
          <p:cNvPr id="131074" name="Title 1"/>
          <p:cNvSpPr>
            <a:spLocks noGrp="1"/>
          </p:cNvSpPr>
          <p:nvPr>
            <p:ph type="title" idx="4294967295"/>
          </p:nvPr>
        </p:nvSpPr>
        <p:spPr/>
        <p:txBody>
          <a:bodyPr anchorCtr="0"/>
          <a:lstStyle/>
          <a:p>
            <a:r>
              <a:rPr lang="en-US"/>
              <a:t> Dividing the work by blocks:</a:t>
            </a:r>
          </a:p>
        </p:txBody>
      </p:sp>
      <p:sp>
        <p:nvSpPr>
          <p:cNvPr id="131075" name="Content Placeholder 2"/>
          <p:cNvSpPr>
            <a:spLocks noGrp="1"/>
          </p:cNvSpPr>
          <p:nvPr>
            <p:ph idx="429496729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1076" name="Date Placeholder 3"/>
          <p:cNvSpPr txBox="1">
            <a:spLocks noGrp="1"/>
          </p:cNvSpPr>
          <p:nvPr/>
        </p:nvSpPr>
        <p:spPr bwMode="auto">
          <a:xfrm>
            <a:off x="457200" y="6356350"/>
            <a:ext cx="2133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1" hangingPunct="1"/>
            <a:endParaRPr lang="en-US" sz="1200">
              <a:solidFill>
                <a:srgbClr val="898989"/>
              </a:solidFill>
              <a:ea typeface="ＭＳ Ｐゴシック" pitchFamily="-65" charset="-128"/>
            </a:endParaRPr>
          </a:p>
        </p:txBody>
      </p:sp>
      <p:sp>
        <p:nvSpPr>
          <p:cNvPr id="131077" name="Footer Placeholder 4"/>
          <p:cNvSpPr txBox="1">
            <a:spLocks noGrp="1"/>
          </p:cNvSpPr>
          <p:nvPr/>
        </p:nvSpPr>
        <p:spPr bwMode="auto">
          <a:xfrm>
            <a:off x="3124200" y="6356350"/>
            <a:ext cx="2895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1" hangingPunct="1"/>
            <a:endParaRPr lang="en-US" sz="1200">
              <a:solidFill>
                <a:srgbClr val="898989"/>
              </a:solidFill>
              <a:ea typeface="ＭＳ Ｐゴシック" pitchFamily="-65" charset="-128"/>
            </a:endParaRPr>
          </a:p>
        </p:txBody>
      </p:sp>
      <p:sp>
        <p:nvSpPr>
          <p:cNvPr id="131078" name="Slide Number Placeholder 5"/>
          <p:cNvSpPr txBox="1">
            <a:spLocks noGrp="1"/>
          </p:cNvSpPr>
          <p:nvPr/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 eaLnBrk="1" hangingPunct="1"/>
            <a:endParaRPr lang="en-US" sz="1200">
              <a:solidFill>
                <a:srgbClr val="898989"/>
              </a:solidFill>
              <a:ea typeface="ＭＳ Ｐゴシック" pitchFamily="-65" charset="-128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2743200" y="1600200"/>
            <a:ext cx="5105400" cy="4191000"/>
          </a:xfrm>
          <a:prstGeom prst="rect">
            <a:avLst/>
          </a:prstGeom>
          <a:solidFill>
            <a:schemeClr val="tx1"/>
          </a:solidFill>
          <a:ln w="25400" algn="ctr">
            <a:solidFill>
              <a:srgbClr val="8064A2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000000"/>
              </a:solidFill>
              <a:latin typeface="+mn-lt"/>
              <a:ea typeface="ＭＳ Ｐゴシック" pitchFamily="-65" charset="-128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743200" y="1600200"/>
            <a:ext cx="4038600" cy="419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pitchFamily="-65" charset="-128"/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066800" y="3429000"/>
            <a:ext cx="914400" cy="381000"/>
          </a:xfrm>
          <a:prstGeom prst="rect">
            <a:avLst/>
          </a:prstGeom>
          <a:gradFill rotWithShape="1">
            <a:gsLst>
              <a:gs pos="0">
                <a:srgbClr val="DAFDA7"/>
              </a:gs>
              <a:gs pos="35001">
                <a:srgbClr val="E4FDC2"/>
              </a:gs>
              <a:gs pos="100000">
                <a:srgbClr val="F5FFE6"/>
              </a:gs>
            </a:gsLst>
            <a:lin ang="16200000" scaled="1"/>
          </a:gradFill>
          <a:ln w="9525">
            <a:solidFill>
              <a:srgbClr val="98B954"/>
            </a:solidFill>
            <a:miter lim="800000"/>
            <a:headEnd/>
            <a:tailEnd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  <p:txBody>
          <a:bodyPr anchor="ctr"/>
          <a:lstStyle/>
          <a:p>
            <a:pPr algn="ctr" eaLnBrk="1" hangingPunct="1">
              <a:defRPr/>
            </a:pPr>
            <a:r>
              <a:rPr lang="en-US">
                <a:solidFill>
                  <a:srgbClr val="000000"/>
                </a:solidFill>
                <a:latin typeface="Calibri" pitchFamily="-65" charset="0"/>
                <a:ea typeface="ＭＳ Ｐゴシック" pitchFamily="-65" charset="-128"/>
              </a:rPr>
              <a:t>Rows</a:t>
            </a: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3810000" y="1295400"/>
            <a:ext cx="1295400" cy="228600"/>
          </a:xfrm>
          <a:prstGeom prst="rect">
            <a:avLst/>
          </a:prstGeom>
          <a:gradFill rotWithShape="1">
            <a:gsLst>
              <a:gs pos="0">
                <a:srgbClr val="DAFDA7"/>
              </a:gs>
              <a:gs pos="35001">
                <a:srgbClr val="E4FDC2"/>
              </a:gs>
              <a:gs pos="100000">
                <a:srgbClr val="F5FFE6"/>
              </a:gs>
            </a:gsLst>
            <a:lin ang="16200000" scaled="1"/>
          </a:gradFill>
          <a:ln w="9525">
            <a:solidFill>
              <a:srgbClr val="98B954"/>
            </a:solidFill>
            <a:miter lim="800000"/>
            <a:headEnd/>
            <a:tailEnd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  <p:txBody>
          <a:bodyPr anchor="ctr"/>
          <a:lstStyle/>
          <a:p>
            <a:pPr algn="ctr" eaLnBrk="1" hangingPunct="1">
              <a:defRPr/>
            </a:pPr>
            <a:r>
              <a:rPr lang="en-US">
                <a:solidFill>
                  <a:srgbClr val="000000"/>
                </a:solidFill>
                <a:latin typeface="Calibri" pitchFamily="-65" charset="0"/>
                <a:ea typeface="ＭＳ Ｐゴシック" pitchFamily="-65" charset="-128"/>
              </a:rPr>
              <a:t>Columns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4953000" y="5943600"/>
            <a:ext cx="1143000" cy="228600"/>
          </a:xfrm>
          <a:prstGeom prst="rect">
            <a:avLst/>
          </a:prstGeom>
          <a:gradFill rotWithShape="1">
            <a:gsLst>
              <a:gs pos="0">
                <a:srgbClr val="DAFDA7"/>
              </a:gs>
              <a:gs pos="35001">
                <a:srgbClr val="E4FDC2"/>
              </a:gs>
              <a:gs pos="100000">
                <a:srgbClr val="F5FFE6"/>
              </a:gs>
            </a:gsLst>
            <a:lin ang="16200000" scaled="1"/>
          </a:gradFill>
          <a:ln w="9525">
            <a:solidFill>
              <a:srgbClr val="98B954"/>
            </a:solidFill>
            <a:miter lim="800000"/>
            <a:headEnd/>
            <a:tailEnd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  <p:txBody>
          <a:bodyPr anchor="ctr"/>
          <a:lstStyle/>
          <a:p>
            <a:pPr algn="ctr" eaLnBrk="1" hangingPunct="1">
              <a:defRPr/>
            </a:pPr>
            <a:r>
              <a:rPr lang="en-US">
                <a:solidFill>
                  <a:srgbClr val="000000"/>
                </a:solidFill>
                <a:latin typeface="Calibri" pitchFamily="-65" charset="0"/>
                <a:ea typeface="ＭＳ Ｐゴシック" pitchFamily="-65" charset="-128"/>
              </a:rPr>
              <a:t>Pitch</a:t>
            </a:r>
          </a:p>
        </p:txBody>
      </p:sp>
      <p:cxnSp>
        <p:nvCxnSpPr>
          <p:cNvPr id="13" name="Straight Connector 12"/>
          <p:cNvCxnSpPr>
            <a:cxnSpLocks noChangeShapeType="1"/>
          </p:cNvCxnSpPr>
          <p:nvPr/>
        </p:nvCxnSpPr>
        <p:spPr bwMode="auto">
          <a:xfrm>
            <a:off x="2819400" y="6019800"/>
            <a:ext cx="2057400" cy="1588"/>
          </a:xfrm>
          <a:prstGeom prst="line">
            <a:avLst/>
          </a:prstGeom>
          <a:noFill/>
          <a:ln w="9525" algn="ctr">
            <a:solidFill>
              <a:srgbClr val="FF6600"/>
            </a:solidFill>
            <a:round/>
            <a:headEnd/>
            <a:tailEnd/>
          </a:ln>
        </p:spPr>
      </p:cxnSp>
      <p:cxnSp>
        <p:nvCxnSpPr>
          <p:cNvPr id="15" name="Straight Connector 14"/>
          <p:cNvCxnSpPr>
            <a:cxnSpLocks noChangeShapeType="1"/>
          </p:cNvCxnSpPr>
          <p:nvPr/>
        </p:nvCxnSpPr>
        <p:spPr bwMode="auto">
          <a:xfrm>
            <a:off x="6248400" y="6019800"/>
            <a:ext cx="1600200" cy="1588"/>
          </a:xfrm>
          <a:prstGeom prst="line">
            <a:avLst/>
          </a:prstGeom>
          <a:noFill/>
          <a:ln w="9525" algn="ctr">
            <a:solidFill>
              <a:srgbClr val="FF6600"/>
            </a:solidFill>
            <a:round/>
            <a:headEnd/>
            <a:tailEnd/>
          </a:ln>
        </p:spPr>
      </p:cxnSp>
      <p:cxnSp>
        <p:nvCxnSpPr>
          <p:cNvPr id="24" name="Straight Connector 23"/>
          <p:cNvCxnSpPr/>
          <p:nvPr/>
        </p:nvCxnSpPr>
        <p:spPr>
          <a:xfrm>
            <a:off x="5105400" y="1447800"/>
            <a:ext cx="1600200" cy="1588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2743200" y="1447800"/>
            <a:ext cx="1066800" cy="1588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cxnSpLocks noChangeShapeType="1"/>
          </p:cNvCxnSpPr>
          <p:nvPr/>
        </p:nvCxnSpPr>
        <p:spPr bwMode="auto">
          <a:xfrm>
            <a:off x="2514600" y="2971800"/>
            <a:ext cx="5638800" cy="1588"/>
          </a:xfrm>
          <a:prstGeom prst="line">
            <a:avLst/>
          </a:prstGeom>
          <a:noFill/>
          <a:ln w="25400">
            <a:solidFill>
              <a:schemeClr val="accent2"/>
            </a:solidFill>
            <a:round/>
            <a:headEnd/>
            <a:tailEnd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</p:cxnSp>
      <p:cxnSp>
        <p:nvCxnSpPr>
          <p:cNvPr id="19" name="Straight Connector 18"/>
          <p:cNvCxnSpPr>
            <a:cxnSpLocks noChangeShapeType="1"/>
          </p:cNvCxnSpPr>
          <p:nvPr/>
        </p:nvCxnSpPr>
        <p:spPr bwMode="auto">
          <a:xfrm>
            <a:off x="2514600" y="4343400"/>
            <a:ext cx="5638800" cy="1588"/>
          </a:xfrm>
          <a:prstGeom prst="line">
            <a:avLst/>
          </a:prstGeom>
          <a:noFill/>
          <a:ln w="25400">
            <a:solidFill>
              <a:schemeClr val="accent2"/>
            </a:solidFill>
            <a:round/>
            <a:headEnd/>
            <a:tailEnd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</p:cxn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8001000" y="2057400"/>
            <a:ext cx="990600" cy="381000"/>
          </a:xfrm>
          <a:prstGeom prst="rect">
            <a:avLst/>
          </a:prstGeom>
          <a:solidFill>
            <a:schemeClr val="tx1"/>
          </a:solidFill>
          <a:ln w="25400" algn="ctr">
            <a:solidFill>
              <a:srgbClr val="F79646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defRPr/>
            </a:pPr>
            <a:r>
              <a:rPr lang="en-US">
                <a:solidFill>
                  <a:srgbClr val="000000"/>
                </a:solidFill>
                <a:latin typeface="+mn-lt"/>
                <a:ea typeface="ＭＳ Ｐゴシック" pitchFamily="-65" charset="-128"/>
              </a:rPr>
              <a:t>Block 0</a:t>
            </a:r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8001000" y="3429000"/>
            <a:ext cx="990600" cy="381000"/>
          </a:xfrm>
          <a:prstGeom prst="rect">
            <a:avLst/>
          </a:prstGeom>
          <a:solidFill>
            <a:schemeClr val="tx1"/>
          </a:solidFill>
          <a:ln w="25400" algn="ctr">
            <a:solidFill>
              <a:srgbClr val="F79646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defRPr/>
            </a:pPr>
            <a:r>
              <a:rPr lang="en-US">
                <a:solidFill>
                  <a:srgbClr val="000000"/>
                </a:solidFill>
                <a:latin typeface="+mn-lt"/>
                <a:ea typeface="ＭＳ Ｐゴシック" pitchFamily="-65" charset="-128"/>
              </a:rPr>
              <a:t>Block 1</a:t>
            </a:r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auto">
          <a:xfrm>
            <a:off x="8001000" y="4800600"/>
            <a:ext cx="990600" cy="381000"/>
          </a:xfrm>
          <a:prstGeom prst="rect">
            <a:avLst/>
          </a:prstGeom>
          <a:solidFill>
            <a:schemeClr val="tx1"/>
          </a:solidFill>
          <a:ln w="25400" algn="ctr">
            <a:solidFill>
              <a:srgbClr val="F79646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defRPr/>
            </a:pPr>
            <a:r>
              <a:rPr lang="en-US">
                <a:solidFill>
                  <a:srgbClr val="000000"/>
                </a:solidFill>
                <a:latin typeface="+mn-lt"/>
                <a:ea typeface="ＭＳ Ｐゴシック" pitchFamily="-65" charset="-128"/>
              </a:rPr>
              <a:t>Block 2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Supercomputing 2008 Education Program</a:t>
            </a: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C01AF2-143A-41A7-885B-C34494B611C7}" type="slidenum">
              <a:rPr lang="en-US"/>
              <a:pPr/>
              <a:t>77</a:t>
            </a:fld>
            <a:endParaRPr lang="en-US"/>
          </a:p>
        </p:txBody>
      </p:sp>
      <p:sp>
        <p:nvSpPr>
          <p:cNvPr id="132098" name="Title 1"/>
          <p:cNvSpPr>
            <a:spLocks noGrp="1"/>
          </p:cNvSpPr>
          <p:nvPr>
            <p:ph type="title" idx="4294967295"/>
          </p:nvPr>
        </p:nvSpPr>
        <p:spPr/>
        <p:txBody>
          <a:bodyPr anchorCtr="0"/>
          <a:lstStyle/>
          <a:p>
            <a:r>
              <a:rPr lang="en-US"/>
              <a:t>An application that uses pitch: Mandelbrot</a:t>
            </a:r>
          </a:p>
        </p:txBody>
      </p:sp>
      <p:sp>
        <p:nvSpPr>
          <p:cNvPr id="132099" name="Content Placeholder 8"/>
          <p:cNvSpPr>
            <a:spLocks noGrp="1"/>
          </p:cNvSpPr>
          <p:nvPr>
            <p:ph sz="half" idx="4294967295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r>
              <a:rPr lang="en-US" sz="2000"/>
              <a:t>The Mandelbrot set: A set of points in the complex plane, the boundary of which forms a fractal.</a:t>
            </a:r>
          </a:p>
          <a:p>
            <a:r>
              <a:rPr lang="en-US" sz="2000"/>
              <a:t>A complex number, </a:t>
            </a:r>
            <a:r>
              <a:rPr lang="en-US" sz="2000" i="1"/>
              <a:t>c</a:t>
            </a:r>
            <a:r>
              <a:rPr lang="en-US" sz="2000"/>
              <a:t>, is in the Mandelbrot set if, when starting with </a:t>
            </a:r>
            <a:r>
              <a:rPr lang="en-US" sz="2000" i="1"/>
              <a:t>x</a:t>
            </a:r>
            <a:r>
              <a:rPr lang="en-US" sz="2000" baseline="-25000"/>
              <a:t>0</a:t>
            </a:r>
            <a:r>
              <a:rPr lang="en-US" sz="2000"/>
              <a:t>=0 and applying the iteration </a:t>
            </a:r>
          </a:p>
          <a:p>
            <a:pPr>
              <a:buFont typeface="Wingdings" pitchFamily="2" charset="2"/>
              <a:buNone/>
            </a:pPr>
            <a:r>
              <a:rPr lang="en-US" sz="2000" i="1"/>
              <a:t>      	</a:t>
            </a:r>
            <a:r>
              <a:rPr lang="en-US" sz="1600" i="1"/>
              <a:t>x</a:t>
            </a:r>
            <a:r>
              <a:rPr lang="en-US" sz="1600" i="1" baseline="-25000"/>
              <a:t>n</a:t>
            </a:r>
            <a:r>
              <a:rPr lang="en-US" sz="1600" baseline="-25000"/>
              <a:t>+1</a:t>
            </a:r>
            <a:r>
              <a:rPr lang="en-US" sz="1600"/>
              <a:t> = </a:t>
            </a:r>
            <a:r>
              <a:rPr lang="en-US" sz="1600" i="1"/>
              <a:t>x</a:t>
            </a:r>
            <a:r>
              <a:rPr lang="en-US" sz="1600" i="1" baseline="-25000"/>
              <a:t>n</a:t>
            </a:r>
            <a:r>
              <a:rPr lang="en-US" sz="1600" baseline="30000"/>
              <a:t>2</a:t>
            </a:r>
            <a:r>
              <a:rPr lang="en-US" sz="1600"/>
              <a:t> + </a:t>
            </a:r>
            <a:r>
              <a:rPr lang="en-US" sz="1600" i="1"/>
              <a:t>c </a:t>
            </a:r>
          </a:p>
          <a:p>
            <a:pPr>
              <a:buFont typeface="Wingdings" pitchFamily="2" charset="2"/>
              <a:buNone/>
            </a:pPr>
            <a:r>
              <a:rPr lang="en-US" sz="1600" i="1"/>
              <a:t>	</a:t>
            </a:r>
            <a:r>
              <a:rPr lang="en-US" sz="2000"/>
              <a:t>repeatedly, the absolute value of </a:t>
            </a:r>
            <a:r>
              <a:rPr lang="en-US" sz="2000" i="1"/>
              <a:t>x</a:t>
            </a:r>
            <a:r>
              <a:rPr lang="en-US" sz="2000" i="1" baseline="-25000"/>
              <a:t>n</a:t>
            </a:r>
            <a:r>
              <a:rPr lang="en-US" sz="2000"/>
              <a:t> never exceeds a certain number (that number depends on </a:t>
            </a:r>
            <a:r>
              <a:rPr lang="en-US" sz="2000" i="1"/>
              <a:t>c</a:t>
            </a:r>
            <a:r>
              <a:rPr lang="en-US" sz="2000"/>
              <a:t>) however large </a:t>
            </a:r>
            <a:r>
              <a:rPr lang="en-US" sz="2000" i="1"/>
              <a:t>n</a:t>
            </a:r>
            <a:r>
              <a:rPr lang="en-US" sz="2000"/>
              <a:t> gets. </a:t>
            </a:r>
          </a:p>
        </p:txBody>
      </p:sp>
      <p:sp>
        <p:nvSpPr>
          <p:cNvPr id="132100" name="Date Placeholder 3"/>
          <p:cNvSpPr txBox="1">
            <a:spLocks noGrp="1"/>
          </p:cNvSpPr>
          <p:nvPr/>
        </p:nvSpPr>
        <p:spPr bwMode="auto">
          <a:xfrm>
            <a:off x="457200" y="6356350"/>
            <a:ext cx="2133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1" hangingPunct="1"/>
            <a:endParaRPr lang="en-US" sz="1200">
              <a:solidFill>
                <a:srgbClr val="898989"/>
              </a:solidFill>
              <a:ea typeface="ＭＳ Ｐゴシック" pitchFamily="-65" charset="-128"/>
            </a:endParaRPr>
          </a:p>
        </p:txBody>
      </p:sp>
      <p:sp>
        <p:nvSpPr>
          <p:cNvPr id="132101" name="Footer Placeholder 4"/>
          <p:cNvSpPr txBox="1">
            <a:spLocks noGrp="1"/>
          </p:cNvSpPr>
          <p:nvPr/>
        </p:nvSpPr>
        <p:spPr bwMode="auto">
          <a:xfrm>
            <a:off x="3124200" y="6356350"/>
            <a:ext cx="2895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1" hangingPunct="1"/>
            <a:endParaRPr lang="en-US" sz="1200">
              <a:solidFill>
                <a:srgbClr val="898989"/>
              </a:solidFill>
              <a:ea typeface="ＭＳ Ｐゴシック" pitchFamily="-65" charset="-128"/>
            </a:endParaRPr>
          </a:p>
        </p:txBody>
      </p:sp>
      <p:sp>
        <p:nvSpPr>
          <p:cNvPr id="132102" name="Slide Number Placeholder 5"/>
          <p:cNvSpPr txBox="1">
            <a:spLocks noGrp="1"/>
          </p:cNvSpPr>
          <p:nvPr/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 eaLnBrk="1" hangingPunct="1"/>
            <a:endParaRPr lang="en-US" sz="1200">
              <a:solidFill>
                <a:srgbClr val="898989"/>
              </a:solidFill>
              <a:ea typeface="ＭＳ Ｐゴシック" pitchFamily="-65" charset="-128"/>
            </a:endParaRPr>
          </a:p>
        </p:txBody>
      </p:sp>
      <p:pic>
        <p:nvPicPr>
          <p:cNvPr id="132104" name="Picture 8" descr="mandelbrot_set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19600" y="1905000"/>
            <a:ext cx="4495800" cy="3371850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Supercomputing 2008 Education Program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BE3396-4E4C-48CF-B472-BF5454D771B5}" type="slidenum">
              <a:rPr lang="en-US"/>
              <a:pPr/>
              <a:t>78</a:t>
            </a:fld>
            <a:endParaRPr lang="en-US"/>
          </a:p>
        </p:txBody>
      </p:sp>
      <p:sp>
        <p:nvSpPr>
          <p:cNvPr id="133122" name="Title 7"/>
          <p:cNvSpPr>
            <a:spLocks noGrp="1"/>
          </p:cNvSpPr>
          <p:nvPr>
            <p:ph type="title" idx="4294967295"/>
          </p:nvPr>
        </p:nvSpPr>
        <p:spPr/>
        <p:txBody>
          <a:bodyPr anchorCtr="0"/>
          <a:lstStyle/>
          <a:p>
            <a:r>
              <a:rPr lang="en-US"/>
              <a:t>Demo: Comparison</a:t>
            </a:r>
          </a:p>
        </p:txBody>
      </p:sp>
      <p:sp>
        <p:nvSpPr>
          <p:cNvPr id="133123" name="Content Placeholder 8"/>
          <p:cNvSpPr>
            <a:spLocks noGrp="1"/>
          </p:cNvSpPr>
          <p:nvPr>
            <p:ph idx="4294967295"/>
          </p:nvPr>
        </p:nvSpPr>
        <p:spPr/>
        <p:txBody>
          <a:bodyPr/>
          <a:lstStyle/>
          <a:p>
            <a:r>
              <a:rPr lang="en-US"/>
              <a:t>We can compare the execution times of:</a:t>
            </a:r>
          </a:p>
          <a:p>
            <a:pPr lvl="1"/>
            <a:r>
              <a:rPr lang="en-US"/>
              <a:t>The sequential version</a:t>
            </a:r>
          </a:p>
          <a:p>
            <a:pPr lvl="1"/>
            <a:r>
              <a:rPr lang="en-US"/>
              <a:t>The CUDA version</a:t>
            </a:r>
          </a:p>
        </p:txBody>
      </p:sp>
      <p:sp>
        <p:nvSpPr>
          <p:cNvPr id="133124" name="Date Placeholder 4"/>
          <p:cNvSpPr txBox="1">
            <a:spLocks noGrp="1"/>
          </p:cNvSpPr>
          <p:nvPr/>
        </p:nvSpPr>
        <p:spPr bwMode="auto">
          <a:xfrm>
            <a:off x="457200" y="6356350"/>
            <a:ext cx="2133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1" hangingPunct="1"/>
            <a:endParaRPr lang="en-US" sz="1200">
              <a:solidFill>
                <a:srgbClr val="898989"/>
              </a:solidFill>
              <a:ea typeface="ＭＳ Ｐゴシック" pitchFamily="-65" charset="-128"/>
            </a:endParaRPr>
          </a:p>
        </p:txBody>
      </p:sp>
      <p:sp>
        <p:nvSpPr>
          <p:cNvPr id="133125" name="Footer Placeholder 5"/>
          <p:cNvSpPr txBox="1">
            <a:spLocks noGrp="1"/>
          </p:cNvSpPr>
          <p:nvPr/>
        </p:nvSpPr>
        <p:spPr bwMode="auto">
          <a:xfrm>
            <a:off x="3124200" y="6356350"/>
            <a:ext cx="2895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1" hangingPunct="1"/>
            <a:endParaRPr lang="en-US" sz="1200">
              <a:solidFill>
                <a:srgbClr val="898989"/>
              </a:solidFill>
              <a:ea typeface="ＭＳ Ｐゴシック" pitchFamily="-65" charset="-128"/>
            </a:endParaRPr>
          </a:p>
        </p:txBody>
      </p:sp>
      <p:sp>
        <p:nvSpPr>
          <p:cNvPr id="133126" name="Slide Number Placeholder 6"/>
          <p:cNvSpPr txBox="1">
            <a:spLocks noGrp="1"/>
          </p:cNvSpPr>
          <p:nvPr/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 eaLnBrk="1" hangingPunct="1"/>
            <a:endParaRPr lang="en-US" sz="1200">
              <a:solidFill>
                <a:srgbClr val="898989"/>
              </a:solidFill>
              <a:ea typeface="ＭＳ Ｐゴシック" pitchFamily="-65" charset="-128"/>
            </a:endParaRPr>
          </a:p>
        </p:txBody>
      </p:sp>
    </p:spTree>
  </p:cSld>
  <p:clrMapOvr>
    <a:masterClrMapping/>
  </p:clrMapOvr>
  <p:transition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Supercomputing 2008 Education Program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D3C9B9-8709-42A6-BA1F-BAE4EF3AD810}" type="slidenum">
              <a:rPr lang="en-US"/>
              <a:pPr/>
              <a:t>79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/>
        <p:txBody>
          <a:bodyPr anchorCtr="0">
            <a:normAutofit fontScale="90000"/>
          </a:bodyPr>
          <a:lstStyle/>
          <a:p>
            <a:r>
              <a:rPr lang="en-US" sz="4000"/>
              <a:t>Performance Tip: Block Size</a:t>
            </a:r>
            <a:br>
              <a:rPr lang="en-US" sz="4000"/>
            </a:br>
            <a:endParaRPr lang="en-US" sz="4000"/>
          </a:p>
        </p:txBody>
      </p:sp>
      <p:sp>
        <p:nvSpPr>
          <p:cNvPr id="134147" name="Content Placeholder 2"/>
          <p:cNvSpPr>
            <a:spLocks noGrp="1"/>
          </p:cNvSpPr>
          <p:nvPr>
            <p:ph idx="4294967295"/>
          </p:nvPr>
        </p:nvSpPr>
        <p:spPr/>
        <p:txBody>
          <a:bodyPr/>
          <a:lstStyle/>
          <a:p>
            <a:r>
              <a:rPr lang="en-US" sz="2800"/>
              <a:t>Critical for performance</a:t>
            </a:r>
          </a:p>
          <a:p>
            <a:r>
              <a:rPr lang="en-US" sz="2800"/>
              <a:t>Recommended value is 192 or 256</a:t>
            </a:r>
          </a:p>
          <a:p>
            <a:r>
              <a:rPr lang="en-US" sz="2800"/>
              <a:t>Maximum value is 512</a:t>
            </a:r>
          </a:p>
          <a:p>
            <a:r>
              <a:rPr lang="en-US" sz="2800"/>
              <a:t>Should be a multiple of 32 since this is the warp size for Series 8 GPUs and thus the native execution size for multiprocessors</a:t>
            </a:r>
          </a:p>
          <a:p>
            <a:r>
              <a:rPr lang="en-US" sz="2800"/>
              <a:t>Limited by number of registers on the MP</a:t>
            </a:r>
          </a:p>
          <a:p>
            <a:r>
              <a:rPr lang="en-US" sz="2800"/>
              <a:t>Series 8 GPU MPs have 8192 registers which are shared between all the threads on an MP</a:t>
            </a:r>
          </a:p>
        </p:txBody>
      </p:sp>
      <p:sp>
        <p:nvSpPr>
          <p:cNvPr id="134148" name="Date Placeholder 3"/>
          <p:cNvSpPr txBox="1">
            <a:spLocks noGrp="1"/>
          </p:cNvSpPr>
          <p:nvPr/>
        </p:nvSpPr>
        <p:spPr bwMode="auto">
          <a:xfrm>
            <a:off x="457200" y="6356350"/>
            <a:ext cx="2133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1" hangingPunct="1"/>
            <a:endParaRPr lang="en-US" sz="1200">
              <a:solidFill>
                <a:srgbClr val="898989"/>
              </a:solidFill>
              <a:ea typeface="ＭＳ Ｐゴシック" pitchFamily="-65" charset="-128"/>
            </a:endParaRPr>
          </a:p>
        </p:txBody>
      </p:sp>
      <p:sp>
        <p:nvSpPr>
          <p:cNvPr id="134149" name="Footer Placeholder 4"/>
          <p:cNvSpPr txBox="1">
            <a:spLocks noGrp="1"/>
          </p:cNvSpPr>
          <p:nvPr/>
        </p:nvSpPr>
        <p:spPr bwMode="auto">
          <a:xfrm>
            <a:off x="3124200" y="6356350"/>
            <a:ext cx="2895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1" hangingPunct="1"/>
            <a:endParaRPr lang="en-US" sz="1200">
              <a:solidFill>
                <a:srgbClr val="898989"/>
              </a:solidFill>
              <a:ea typeface="ＭＳ Ｐゴシック" pitchFamily="-65" charset="-128"/>
            </a:endParaRPr>
          </a:p>
        </p:txBody>
      </p:sp>
      <p:sp>
        <p:nvSpPr>
          <p:cNvPr id="134150" name="Slide Number Placeholder 5"/>
          <p:cNvSpPr txBox="1">
            <a:spLocks noGrp="1"/>
          </p:cNvSpPr>
          <p:nvPr/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 eaLnBrk="1" hangingPunct="1"/>
            <a:endParaRPr lang="en-US" sz="1200">
              <a:solidFill>
                <a:srgbClr val="898989"/>
              </a:solidFill>
              <a:ea typeface="ＭＳ Ｐゴシック" pitchFamily="-65" charset="-128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Supercomputing 2008 Education Program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839DF-165C-4FA1-B33A-BEEB7963928E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4909" y="476250"/>
            <a:ext cx="8974947" cy="5086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Supercomputing 2008 Education Program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4F7770-CC52-479C-BEB7-9C4A9E0DCA2C}" type="slidenum">
              <a:rPr lang="en-US"/>
              <a:pPr/>
              <a:t>80</a:t>
            </a:fld>
            <a:endParaRPr lang="en-US"/>
          </a:p>
        </p:txBody>
      </p:sp>
      <p:sp>
        <p:nvSpPr>
          <p:cNvPr id="135170" name="Title 1"/>
          <p:cNvSpPr>
            <a:spLocks noGrp="1"/>
          </p:cNvSpPr>
          <p:nvPr>
            <p:ph type="title" idx="4294967295"/>
          </p:nvPr>
        </p:nvSpPr>
        <p:spPr/>
        <p:txBody>
          <a:bodyPr anchorCtr="0"/>
          <a:lstStyle/>
          <a:p>
            <a:r>
              <a:rPr lang="en-US"/>
              <a:t>Performance Tip: Grid Size</a:t>
            </a:r>
          </a:p>
        </p:txBody>
      </p:sp>
      <p:sp>
        <p:nvSpPr>
          <p:cNvPr id="135171" name="Content Placeholder 2"/>
          <p:cNvSpPr>
            <a:spLocks noGrp="1"/>
          </p:cNvSpPr>
          <p:nvPr>
            <p:ph idx="4294967295"/>
          </p:nvPr>
        </p:nvSpPr>
        <p:spPr/>
        <p:txBody>
          <a:bodyPr/>
          <a:lstStyle/>
          <a:p>
            <a:r>
              <a:rPr lang="en-US" sz="2400"/>
              <a:t>Critical for scalability</a:t>
            </a:r>
          </a:p>
          <a:p>
            <a:r>
              <a:rPr lang="en-US" sz="2400"/>
              <a:t>Recommended value is at least 100, but 1000 would scale for many generations of hardware</a:t>
            </a:r>
          </a:p>
          <a:p>
            <a:r>
              <a:rPr lang="en-US" sz="2400"/>
              <a:t>Actual value depends on size of the problem data</a:t>
            </a:r>
          </a:p>
          <a:p>
            <a:r>
              <a:rPr lang="en-US" sz="2400"/>
              <a:t>It should be a multiple of the number of MPs for an even distribution of work (not a requirement though)</a:t>
            </a:r>
          </a:p>
          <a:p>
            <a:r>
              <a:rPr lang="en-US" sz="2400"/>
              <a:t>Example: 24 blocks </a:t>
            </a:r>
          </a:p>
          <a:p>
            <a:pPr lvl="1"/>
            <a:r>
              <a:rPr lang="en-US" sz="2000"/>
              <a:t>Grid will work efficiently on Series 8 (12 MPs), but it will waste resources on new GPUs with 32MPs</a:t>
            </a:r>
          </a:p>
        </p:txBody>
      </p:sp>
      <p:sp>
        <p:nvSpPr>
          <p:cNvPr id="135172" name="Date Placeholder 3"/>
          <p:cNvSpPr txBox="1">
            <a:spLocks noGrp="1"/>
          </p:cNvSpPr>
          <p:nvPr/>
        </p:nvSpPr>
        <p:spPr bwMode="auto">
          <a:xfrm>
            <a:off x="457200" y="6356350"/>
            <a:ext cx="2133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1" hangingPunct="1"/>
            <a:endParaRPr lang="en-US" sz="1200">
              <a:solidFill>
                <a:srgbClr val="898989"/>
              </a:solidFill>
              <a:ea typeface="ＭＳ Ｐゴシック" pitchFamily="-65" charset="-128"/>
            </a:endParaRPr>
          </a:p>
        </p:txBody>
      </p:sp>
      <p:sp>
        <p:nvSpPr>
          <p:cNvPr id="135173" name="Footer Placeholder 4"/>
          <p:cNvSpPr txBox="1">
            <a:spLocks noGrp="1"/>
          </p:cNvSpPr>
          <p:nvPr/>
        </p:nvSpPr>
        <p:spPr bwMode="auto">
          <a:xfrm>
            <a:off x="3124200" y="6356350"/>
            <a:ext cx="2895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1" hangingPunct="1"/>
            <a:endParaRPr lang="en-US" sz="1200">
              <a:solidFill>
                <a:srgbClr val="898989"/>
              </a:solidFill>
              <a:ea typeface="ＭＳ Ｐゴシック" pitchFamily="-65" charset="-128"/>
            </a:endParaRPr>
          </a:p>
        </p:txBody>
      </p:sp>
      <p:sp>
        <p:nvSpPr>
          <p:cNvPr id="135174" name="Slide Number Placeholder 5"/>
          <p:cNvSpPr txBox="1">
            <a:spLocks noGrp="1"/>
          </p:cNvSpPr>
          <p:nvPr/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 eaLnBrk="1" hangingPunct="1"/>
            <a:endParaRPr lang="en-US" sz="1200">
              <a:solidFill>
                <a:srgbClr val="898989"/>
              </a:solidFill>
              <a:ea typeface="ＭＳ Ｐゴシック" pitchFamily="-65" charset="-128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Supercomputing 2008 Education Program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8B6C3-5347-4232-A712-888A6A3E6D2D}" type="slidenum">
              <a:rPr lang="en-US"/>
              <a:pPr/>
              <a:t>81</a:t>
            </a:fld>
            <a:endParaRPr lang="en-US"/>
          </a:p>
        </p:txBody>
      </p:sp>
      <p:sp>
        <p:nvSpPr>
          <p:cNvPr id="136194" name="Title 1"/>
          <p:cNvSpPr>
            <a:spLocks noGrp="1"/>
          </p:cNvSpPr>
          <p:nvPr>
            <p:ph type="title" idx="4294967295"/>
          </p:nvPr>
        </p:nvSpPr>
        <p:spPr/>
        <p:txBody>
          <a:bodyPr anchorCtr="0"/>
          <a:lstStyle/>
          <a:p>
            <a:r>
              <a:rPr lang="en-US" sz="4000"/>
              <a:t>Performance Tip: Code Divergance</a:t>
            </a:r>
          </a:p>
        </p:txBody>
      </p:sp>
      <p:sp>
        <p:nvSpPr>
          <p:cNvPr id="136195" name="Content Placeholder 2"/>
          <p:cNvSpPr>
            <a:spLocks noGrp="1"/>
          </p:cNvSpPr>
          <p:nvPr>
            <p:ph idx="4294967295"/>
          </p:nvPr>
        </p:nvSpPr>
        <p:spPr/>
        <p:txBody>
          <a:bodyPr/>
          <a:lstStyle/>
          <a:p>
            <a:r>
              <a:rPr lang="en-US" sz="2800"/>
              <a:t>Control flow instructions diverge (threads take different paths of execution)</a:t>
            </a:r>
          </a:p>
          <a:p>
            <a:r>
              <a:rPr lang="en-US" sz="2800"/>
              <a:t>Example: if, for, while</a:t>
            </a:r>
          </a:p>
          <a:p>
            <a:r>
              <a:rPr lang="en-US" sz="2800"/>
              <a:t>Diverged code prevents SIMD execution – it forces serial execution (kills efficiency)</a:t>
            </a:r>
          </a:p>
          <a:p>
            <a:r>
              <a:rPr lang="en-US" sz="2800"/>
              <a:t>One approach is to invoke a simpler kernel multiple times</a:t>
            </a:r>
          </a:p>
          <a:p>
            <a:r>
              <a:rPr lang="en-US" sz="2800"/>
              <a:t>Liberal use of __syncthreads()</a:t>
            </a:r>
          </a:p>
        </p:txBody>
      </p:sp>
      <p:sp>
        <p:nvSpPr>
          <p:cNvPr id="136196" name="Date Placeholder 3"/>
          <p:cNvSpPr txBox="1">
            <a:spLocks noGrp="1"/>
          </p:cNvSpPr>
          <p:nvPr/>
        </p:nvSpPr>
        <p:spPr bwMode="auto">
          <a:xfrm>
            <a:off x="457200" y="6356350"/>
            <a:ext cx="2133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1" hangingPunct="1"/>
            <a:endParaRPr lang="en-US" sz="1200">
              <a:solidFill>
                <a:srgbClr val="898989"/>
              </a:solidFill>
              <a:ea typeface="ＭＳ Ｐゴシック" pitchFamily="-65" charset="-128"/>
            </a:endParaRPr>
          </a:p>
        </p:txBody>
      </p:sp>
      <p:sp>
        <p:nvSpPr>
          <p:cNvPr id="136197" name="Footer Placeholder 4"/>
          <p:cNvSpPr txBox="1">
            <a:spLocks noGrp="1"/>
          </p:cNvSpPr>
          <p:nvPr/>
        </p:nvSpPr>
        <p:spPr bwMode="auto">
          <a:xfrm>
            <a:off x="3124200" y="6356350"/>
            <a:ext cx="2895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1" hangingPunct="1"/>
            <a:endParaRPr lang="en-US" sz="1200">
              <a:solidFill>
                <a:srgbClr val="898989"/>
              </a:solidFill>
              <a:ea typeface="ＭＳ Ｐゴシック" pitchFamily="-65" charset="-128"/>
            </a:endParaRPr>
          </a:p>
        </p:txBody>
      </p:sp>
      <p:sp>
        <p:nvSpPr>
          <p:cNvPr id="136198" name="Slide Number Placeholder 5"/>
          <p:cNvSpPr txBox="1">
            <a:spLocks noGrp="1"/>
          </p:cNvSpPr>
          <p:nvPr/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 eaLnBrk="1" hangingPunct="1"/>
            <a:endParaRPr lang="en-US" sz="1200">
              <a:solidFill>
                <a:srgbClr val="898989"/>
              </a:solidFill>
              <a:ea typeface="ＭＳ Ｐゴシック" pitchFamily="-65" charset="-128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Supercomputing 2008 Education Program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51C07-5B04-4FEE-8C39-584670D13392}" type="slidenum">
              <a:rPr lang="en-US"/>
              <a:pPr/>
              <a:t>82</a:t>
            </a:fld>
            <a:endParaRPr lang="en-US"/>
          </a:p>
        </p:txBody>
      </p:sp>
      <p:sp>
        <p:nvSpPr>
          <p:cNvPr id="137218" name="Title 1"/>
          <p:cNvSpPr>
            <a:spLocks noGrp="1"/>
          </p:cNvSpPr>
          <p:nvPr>
            <p:ph type="title" idx="4294967295"/>
          </p:nvPr>
        </p:nvSpPr>
        <p:spPr/>
        <p:txBody>
          <a:bodyPr anchorCtr="0"/>
          <a:lstStyle/>
          <a:p>
            <a:r>
              <a:rPr lang="en-US" sz="4000"/>
              <a:t>Performance Tip: Memory Latency</a:t>
            </a:r>
          </a:p>
        </p:txBody>
      </p:sp>
      <p:sp>
        <p:nvSpPr>
          <p:cNvPr id="137219" name="Content Placeholder 2"/>
          <p:cNvSpPr>
            <a:spLocks noGrp="1"/>
          </p:cNvSpPr>
          <p:nvPr>
            <p:ph idx="4294967295"/>
          </p:nvPr>
        </p:nvSpPr>
        <p:spPr/>
        <p:txBody>
          <a:bodyPr/>
          <a:lstStyle/>
          <a:p>
            <a:r>
              <a:rPr lang="en-US" sz="2400"/>
              <a:t>4 clock cycles for each memory read/write plus additional 400-600 cycles for latency</a:t>
            </a:r>
          </a:p>
          <a:p>
            <a:r>
              <a:rPr lang="en-US" sz="2400"/>
              <a:t>Memory latency can be hidden by keeping a large number of threads busy</a:t>
            </a:r>
          </a:p>
          <a:p>
            <a:r>
              <a:rPr lang="en-US" sz="2400"/>
              <a:t>Keep number of threads per block (block size) and number of blocks per grid (grid size) as large as possible</a:t>
            </a:r>
          </a:p>
          <a:p>
            <a:r>
              <a:rPr lang="en-US" sz="2400"/>
              <a:t>Constant memory can be used for constant data (variables that do not change). </a:t>
            </a:r>
          </a:p>
          <a:p>
            <a:r>
              <a:rPr lang="en-US" sz="2400"/>
              <a:t>Constant memory is cached.</a:t>
            </a:r>
          </a:p>
        </p:txBody>
      </p:sp>
      <p:sp>
        <p:nvSpPr>
          <p:cNvPr id="137220" name="Date Placeholder 3"/>
          <p:cNvSpPr txBox="1">
            <a:spLocks noGrp="1"/>
          </p:cNvSpPr>
          <p:nvPr/>
        </p:nvSpPr>
        <p:spPr bwMode="auto">
          <a:xfrm>
            <a:off x="457200" y="6356350"/>
            <a:ext cx="2133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1" hangingPunct="1"/>
            <a:endParaRPr lang="en-US" sz="1200">
              <a:solidFill>
                <a:srgbClr val="898989"/>
              </a:solidFill>
              <a:ea typeface="ＭＳ Ｐゴシック" pitchFamily="-65" charset="-128"/>
            </a:endParaRPr>
          </a:p>
        </p:txBody>
      </p:sp>
      <p:sp>
        <p:nvSpPr>
          <p:cNvPr id="137221" name="Footer Placeholder 4"/>
          <p:cNvSpPr txBox="1">
            <a:spLocks noGrp="1"/>
          </p:cNvSpPr>
          <p:nvPr/>
        </p:nvSpPr>
        <p:spPr bwMode="auto">
          <a:xfrm>
            <a:off x="3124200" y="6356350"/>
            <a:ext cx="2895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1" hangingPunct="1"/>
            <a:endParaRPr lang="en-US" sz="1200">
              <a:solidFill>
                <a:srgbClr val="898989"/>
              </a:solidFill>
              <a:ea typeface="ＭＳ Ｐゴシック" pitchFamily="-65" charset="-128"/>
            </a:endParaRPr>
          </a:p>
        </p:txBody>
      </p:sp>
      <p:sp>
        <p:nvSpPr>
          <p:cNvPr id="137222" name="Slide Number Placeholder 5"/>
          <p:cNvSpPr txBox="1">
            <a:spLocks noGrp="1"/>
          </p:cNvSpPr>
          <p:nvPr/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 eaLnBrk="1" hangingPunct="1"/>
            <a:endParaRPr lang="en-US" sz="1200">
              <a:solidFill>
                <a:srgbClr val="898989"/>
              </a:solidFill>
              <a:ea typeface="ＭＳ Ｐゴシック" pitchFamily="-65" charset="-128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Supercomputing 2008 Education Program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738F1E-CE0E-43DC-98E2-4069B6495293}" type="slidenum">
              <a:rPr lang="en-US"/>
              <a:pPr/>
              <a:t>83</a:t>
            </a:fld>
            <a:endParaRPr lang="en-US"/>
          </a:p>
        </p:txBody>
      </p:sp>
      <p:sp>
        <p:nvSpPr>
          <p:cNvPr id="138242" name="Title 1"/>
          <p:cNvSpPr>
            <a:spLocks noGrp="1"/>
          </p:cNvSpPr>
          <p:nvPr>
            <p:ph type="title" idx="4294967295"/>
          </p:nvPr>
        </p:nvSpPr>
        <p:spPr/>
        <p:txBody>
          <a:bodyPr anchorCtr="0"/>
          <a:lstStyle/>
          <a:p>
            <a:r>
              <a:rPr lang="en-US" sz="4000"/>
              <a:t>Performance Tip: Memory Reads</a:t>
            </a:r>
          </a:p>
        </p:txBody>
      </p:sp>
      <p:sp>
        <p:nvSpPr>
          <p:cNvPr id="138243" name="Content Placeholder 2"/>
          <p:cNvSpPr>
            <a:spLocks noGrp="1"/>
          </p:cNvSpPr>
          <p:nvPr>
            <p:ph idx="4294967295"/>
          </p:nvPr>
        </p:nvSpPr>
        <p:spPr/>
        <p:txBody>
          <a:bodyPr/>
          <a:lstStyle/>
          <a:p>
            <a:r>
              <a:rPr lang="en-US" sz="2800"/>
              <a:t>Device is capable of reading a 32, 64 or 128-bit number from memory with a single instruction</a:t>
            </a:r>
          </a:p>
          <a:p>
            <a:r>
              <a:rPr lang="en-US" sz="2800"/>
              <a:t>Data has to be aligned in memory (this can be accomplished by using cudaMallocPitch() calls)</a:t>
            </a:r>
          </a:p>
          <a:p>
            <a:r>
              <a:rPr lang="en-US" sz="2800"/>
              <a:t>If formatted properly, multiple threads from a warp can each receive a piece of memory with a single read instruction</a:t>
            </a:r>
          </a:p>
        </p:txBody>
      </p:sp>
      <p:sp>
        <p:nvSpPr>
          <p:cNvPr id="138244" name="Date Placeholder 3"/>
          <p:cNvSpPr txBox="1">
            <a:spLocks noGrp="1"/>
          </p:cNvSpPr>
          <p:nvPr/>
        </p:nvSpPr>
        <p:spPr bwMode="auto">
          <a:xfrm>
            <a:off x="457200" y="6356350"/>
            <a:ext cx="2133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1" hangingPunct="1"/>
            <a:endParaRPr lang="en-US" sz="1200">
              <a:solidFill>
                <a:srgbClr val="898989"/>
              </a:solidFill>
              <a:ea typeface="ＭＳ Ｐゴシック" pitchFamily="-65" charset="-128"/>
            </a:endParaRPr>
          </a:p>
        </p:txBody>
      </p:sp>
      <p:sp>
        <p:nvSpPr>
          <p:cNvPr id="138245" name="Footer Placeholder 4"/>
          <p:cNvSpPr txBox="1">
            <a:spLocks noGrp="1"/>
          </p:cNvSpPr>
          <p:nvPr/>
        </p:nvSpPr>
        <p:spPr bwMode="auto">
          <a:xfrm>
            <a:off x="3124200" y="6356350"/>
            <a:ext cx="2895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1" hangingPunct="1"/>
            <a:endParaRPr lang="en-US" sz="1200">
              <a:solidFill>
                <a:srgbClr val="898989"/>
              </a:solidFill>
              <a:ea typeface="ＭＳ Ｐゴシック" pitchFamily="-65" charset="-128"/>
            </a:endParaRPr>
          </a:p>
        </p:txBody>
      </p:sp>
      <p:sp>
        <p:nvSpPr>
          <p:cNvPr id="138246" name="Slide Number Placeholder 5"/>
          <p:cNvSpPr txBox="1">
            <a:spLocks noGrp="1"/>
          </p:cNvSpPr>
          <p:nvPr/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 eaLnBrk="1" hangingPunct="1"/>
            <a:endParaRPr lang="en-US" sz="1200">
              <a:solidFill>
                <a:srgbClr val="898989"/>
              </a:solidFill>
              <a:ea typeface="ＭＳ Ｐゴシック" pitchFamily="-65" charset="-128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Supercomputing 2008 Education Program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5B224-596F-43B7-B56A-BDF2C11F369B}" type="slidenum">
              <a:rPr lang="en-US"/>
              <a:pPr/>
              <a:t>84</a:t>
            </a:fld>
            <a:endParaRPr lang="en-US"/>
          </a:p>
        </p:txBody>
      </p:sp>
      <p:sp>
        <p:nvSpPr>
          <p:cNvPr id="139266" name="Title 1"/>
          <p:cNvSpPr>
            <a:spLocks noGrp="1"/>
          </p:cNvSpPr>
          <p:nvPr>
            <p:ph type="title" idx="4294967295"/>
          </p:nvPr>
        </p:nvSpPr>
        <p:spPr/>
        <p:txBody>
          <a:bodyPr anchorCtr="0"/>
          <a:lstStyle/>
          <a:p>
            <a:r>
              <a:rPr lang="en-US"/>
              <a:t>Watchdog timer</a:t>
            </a:r>
          </a:p>
        </p:txBody>
      </p:sp>
      <p:sp>
        <p:nvSpPr>
          <p:cNvPr id="139267" name="Content Placeholder 2"/>
          <p:cNvSpPr>
            <a:spLocks noGrp="1"/>
          </p:cNvSpPr>
          <p:nvPr>
            <p:ph idx="4294967295"/>
          </p:nvPr>
        </p:nvSpPr>
        <p:spPr/>
        <p:txBody>
          <a:bodyPr/>
          <a:lstStyle/>
          <a:p>
            <a:r>
              <a:rPr lang="en-US" sz="2800"/>
              <a:t>Operating system GUI may have a "watchdog" timer that causes programs using the primary graphics adapter to time out if they run longer than the maximum allowed time. </a:t>
            </a:r>
          </a:p>
          <a:p>
            <a:r>
              <a:rPr lang="en-US" sz="2800"/>
              <a:t>Individual GPU program launches are limited to a run time of less than this maximum.</a:t>
            </a:r>
          </a:p>
          <a:p>
            <a:r>
              <a:rPr lang="en-US" sz="2800"/>
              <a:t>Exceeding this time limit usually causes a launch failure.</a:t>
            </a:r>
          </a:p>
          <a:p>
            <a:r>
              <a:rPr lang="en-US" sz="2800"/>
              <a:t>Possible solution: run CUDA on a GPU that is NOT attached to a display.</a:t>
            </a:r>
          </a:p>
        </p:txBody>
      </p:sp>
      <p:sp>
        <p:nvSpPr>
          <p:cNvPr id="139268" name="Date Placeholder 3"/>
          <p:cNvSpPr txBox="1">
            <a:spLocks noGrp="1"/>
          </p:cNvSpPr>
          <p:nvPr/>
        </p:nvSpPr>
        <p:spPr bwMode="auto">
          <a:xfrm>
            <a:off x="457200" y="6356350"/>
            <a:ext cx="2133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1" hangingPunct="1"/>
            <a:endParaRPr lang="en-US" sz="1200">
              <a:solidFill>
                <a:srgbClr val="898989"/>
              </a:solidFill>
              <a:ea typeface="ＭＳ Ｐゴシック" pitchFamily="-65" charset="-128"/>
            </a:endParaRPr>
          </a:p>
        </p:txBody>
      </p:sp>
      <p:sp>
        <p:nvSpPr>
          <p:cNvPr id="139269" name="Footer Placeholder 4"/>
          <p:cNvSpPr txBox="1">
            <a:spLocks noGrp="1"/>
          </p:cNvSpPr>
          <p:nvPr/>
        </p:nvSpPr>
        <p:spPr bwMode="auto">
          <a:xfrm>
            <a:off x="3124200" y="6356350"/>
            <a:ext cx="2895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1" hangingPunct="1"/>
            <a:endParaRPr lang="en-US" sz="1200">
              <a:solidFill>
                <a:srgbClr val="898989"/>
              </a:solidFill>
              <a:ea typeface="ＭＳ Ｐゴシック" pitchFamily="-65" charset="-128"/>
            </a:endParaRPr>
          </a:p>
        </p:txBody>
      </p:sp>
      <p:sp>
        <p:nvSpPr>
          <p:cNvPr id="139270" name="Slide Number Placeholder 5"/>
          <p:cNvSpPr txBox="1">
            <a:spLocks noGrp="1"/>
          </p:cNvSpPr>
          <p:nvPr/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 eaLnBrk="1" hangingPunct="1"/>
            <a:endParaRPr lang="en-US" sz="1200">
              <a:solidFill>
                <a:srgbClr val="898989"/>
              </a:solidFill>
              <a:ea typeface="ＭＳ Ｐゴシック" pitchFamily="-65" charset="-128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Supercomputing 2008 Education Program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6C8CC-32CE-48AA-A376-9803F8CB29F8}" type="slidenum">
              <a:rPr lang="en-US"/>
              <a:pPr/>
              <a:t>85</a:t>
            </a:fld>
            <a:endParaRPr lang="en-US"/>
          </a:p>
        </p:txBody>
      </p:sp>
      <p:sp>
        <p:nvSpPr>
          <p:cNvPr id="140290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 anchorCtr="0"/>
          <a:lstStyle/>
          <a:p>
            <a:r>
              <a:rPr lang="en-US"/>
              <a:t>Resources on line</a:t>
            </a:r>
          </a:p>
        </p:txBody>
      </p:sp>
      <p:sp>
        <p:nvSpPr>
          <p:cNvPr id="140291" name="Rectangle 3"/>
          <p:cNvSpPr>
            <a:spLocks noGrp="1" noChangeArrowheads="1"/>
          </p:cNvSpPr>
          <p:nvPr>
            <p:ph idx="4294967295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sz="2800">
                <a:hlinkClick r:id="rId3"/>
              </a:rPr>
              <a:t>http://www.acmqueue.org/modules.php?name=Content&amp;pa=showpage&amp;pid=532</a:t>
            </a:r>
            <a:endParaRPr lang="en-US" sz="2800"/>
          </a:p>
          <a:p>
            <a:pPr>
              <a:lnSpc>
                <a:spcPct val="90000"/>
              </a:lnSpc>
            </a:pPr>
            <a:r>
              <a:rPr lang="en-US" sz="2800">
                <a:hlinkClick r:id="rId4"/>
              </a:rPr>
              <a:t>http://www.ddj.com/hpc-high-performance-computing/207200659</a:t>
            </a:r>
            <a:endParaRPr lang="en-US" sz="2800"/>
          </a:p>
          <a:p>
            <a:pPr>
              <a:lnSpc>
                <a:spcPct val="90000"/>
              </a:lnSpc>
            </a:pPr>
            <a:r>
              <a:rPr lang="en-US" sz="2800">
                <a:hlinkClick r:id="rId5"/>
              </a:rPr>
              <a:t>http://www.nvidia.com/object/cuda_home.html#</a:t>
            </a:r>
            <a:endParaRPr lang="en-US" sz="2800"/>
          </a:p>
          <a:p>
            <a:pPr>
              <a:lnSpc>
                <a:spcPct val="90000"/>
              </a:lnSpc>
            </a:pPr>
            <a:r>
              <a:rPr lang="en-US" sz="2800">
                <a:hlinkClick r:id="rId6"/>
              </a:rPr>
              <a:t>http://www.nvidia.com/object/cuda_learn.html</a:t>
            </a:r>
            <a:endParaRPr lang="en-US" sz="2800"/>
          </a:p>
          <a:p>
            <a:pPr>
              <a:lnSpc>
                <a:spcPct val="90000"/>
              </a:lnSpc>
            </a:pPr>
            <a:r>
              <a:rPr lang="en-US" sz="2800"/>
              <a:t>“Computation of Voronoi diagrams using a graphics processing unit” by Igor Majdandzic et</a:t>
            </a:r>
            <a:r>
              <a:rPr lang="en-US" sz="2800" b="1"/>
              <a:t> </a:t>
            </a:r>
            <a:r>
              <a:rPr lang="en-US" sz="2800"/>
              <a:t>al. available through IEEE Digital Library, DOI: 10.1109/EIT.2008.4554342 </a:t>
            </a:r>
          </a:p>
          <a:p>
            <a:pPr>
              <a:lnSpc>
                <a:spcPct val="90000"/>
              </a:lnSpc>
            </a:pPr>
            <a:endParaRPr lang="en-US" sz="2800"/>
          </a:p>
          <a:p>
            <a:pPr>
              <a:lnSpc>
                <a:spcPct val="90000"/>
              </a:lnSpc>
            </a:pPr>
            <a:endParaRPr lang="en-US" sz="2800"/>
          </a:p>
        </p:txBody>
      </p:sp>
      <p:sp>
        <p:nvSpPr>
          <p:cNvPr id="140292" name="Date Placeholder 3"/>
          <p:cNvSpPr txBox="1">
            <a:spLocks noGrp="1"/>
          </p:cNvSpPr>
          <p:nvPr/>
        </p:nvSpPr>
        <p:spPr bwMode="auto">
          <a:xfrm>
            <a:off x="457200" y="6356350"/>
            <a:ext cx="2133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1" hangingPunct="1"/>
            <a:endParaRPr lang="en-US" sz="1200">
              <a:solidFill>
                <a:srgbClr val="898989"/>
              </a:solidFill>
              <a:ea typeface="ＭＳ Ｐゴシック" pitchFamily="-65" charset="-128"/>
            </a:endParaRPr>
          </a:p>
        </p:txBody>
      </p:sp>
      <p:sp>
        <p:nvSpPr>
          <p:cNvPr id="140293" name="Footer Placeholder 4"/>
          <p:cNvSpPr txBox="1">
            <a:spLocks noGrp="1"/>
          </p:cNvSpPr>
          <p:nvPr/>
        </p:nvSpPr>
        <p:spPr bwMode="auto">
          <a:xfrm>
            <a:off x="3124200" y="6356350"/>
            <a:ext cx="2895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1" hangingPunct="1"/>
            <a:endParaRPr lang="en-US" sz="1200">
              <a:solidFill>
                <a:srgbClr val="898989"/>
              </a:solidFill>
              <a:ea typeface="ＭＳ Ｐゴシック" pitchFamily="-65" charset="-128"/>
            </a:endParaRPr>
          </a:p>
        </p:txBody>
      </p:sp>
      <p:sp>
        <p:nvSpPr>
          <p:cNvPr id="140294" name="Slide Number Placeholder 5"/>
          <p:cNvSpPr txBox="1">
            <a:spLocks noGrp="1"/>
          </p:cNvSpPr>
          <p:nvPr/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 eaLnBrk="1" hangingPunct="1"/>
            <a:endParaRPr lang="en-US" sz="1200">
              <a:solidFill>
                <a:srgbClr val="898989"/>
              </a:solidFill>
              <a:ea typeface="ＭＳ Ｐゴシック" pitchFamily="-65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Supercomputing 2008 Education Program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839DF-165C-4FA1-B33A-BEEB7963928E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470" y="590550"/>
            <a:ext cx="9017330" cy="4743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Ripple">
  <a:themeElements>
    <a:clrScheme name="Ripple 3">
      <a:dk1>
        <a:srgbClr val="008AE8"/>
      </a:dk1>
      <a:lt1>
        <a:srgbClr val="FFFFFF"/>
      </a:lt1>
      <a:dk2>
        <a:srgbClr val="0068AE"/>
      </a:dk2>
      <a:lt2>
        <a:srgbClr val="CCECFF"/>
      </a:lt2>
      <a:accent1>
        <a:srgbClr val="009999"/>
      </a:accent1>
      <a:accent2>
        <a:srgbClr val="0088E4"/>
      </a:accent2>
      <a:accent3>
        <a:srgbClr val="AAB9D3"/>
      </a:accent3>
      <a:accent4>
        <a:srgbClr val="DADADA"/>
      </a:accent4>
      <a:accent5>
        <a:srgbClr val="AACACA"/>
      </a:accent5>
      <a:accent6>
        <a:srgbClr val="007BCF"/>
      </a:accent6>
      <a:hlink>
        <a:srgbClr val="99FF99"/>
      </a:hlink>
      <a:folHlink>
        <a:srgbClr val="AFE1FF"/>
      </a:folHlink>
    </a:clrScheme>
    <a:fontScheme name="Rippl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Ripple 1">
        <a:dk1>
          <a:srgbClr val="2B2B85"/>
        </a:dk1>
        <a:lt1>
          <a:srgbClr val="FFFFFF"/>
        </a:lt1>
        <a:dk2>
          <a:srgbClr val="00254A"/>
        </a:dk2>
        <a:lt2>
          <a:srgbClr val="C0C0C0"/>
        </a:lt2>
        <a:accent1>
          <a:srgbClr val="0099FF"/>
        </a:accent1>
        <a:accent2>
          <a:srgbClr val="006699"/>
        </a:accent2>
        <a:accent3>
          <a:srgbClr val="AAACB1"/>
        </a:accent3>
        <a:accent4>
          <a:srgbClr val="DADADA"/>
        </a:accent4>
        <a:accent5>
          <a:srgbClr val="AACAFF"/>
        </a:accent5>
        <a:accent6>
          <a:srgbClr val="005C8A"/>
        </a:accent6>
        <a:hlink>
          <a:srgbClr val="99CCFF"/>
        </a:hlink>
        <a:folHlink>
          <a:srgbClr val="8F8FB5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ipple 2">
        <a:dk1>
          <a:srgbClr val="3B4B5D"/>
        </a:dk1>
        <a:lt1>
          <a:srgbClr val="FFFFFF"/>
        </a:lt1>
        <a:dk2>
          <a:srgbClr val="466886"/>
        </a:dk2>
        <a:lt2>
          <a:srgbClr val="CCECFF"/>
        </a:lt2>
        <a:accent1>
          <a:srgbClr val="6D9D97"/>
        </a:accent1>
        <a:accent2>
          <a:srgbClr val="53718C"/>
        </a:accent2>
        <a:accent3>
          <a:srgbClr val="B0B9C3"/>
        </a:accent3>
        <a:accent4>
          <a:srgbClr val="DADADA"/>
        </a:accent4>
        <a:accent5>
          <a:srgbClr val="BACCC9"/>
        </a:accent5>
        <a:accent6>
          <a:srgbClr val="4A667E"/>
        </a:accent6>
        <a:hlink>
          <a:srgbClr val="99CCFF"/>
        </a:hlink>
        <a:folHlink>
          <a:srgbClr val="A97CF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ipple 3">
        <a:dk1>
          <a:srgbClr val="008AE8"/>
        </a:dk1>
        <a:lt1>
          <a:srgbClr val="FFFFFF"/>
        </a:lt1>
        <a:dk2>
          <a:srgbClr val="0068AE"/>
        </a:dk2>
        <a:lt2>
          <a:srgbClr val="CCECFF"/>
        </a:lt2>
        <a:accent1>
          <a:srgbClr val="009999"/>
        </a:accent1>
        <a:accent2>
          <a:srgbClr val="0088E4"/>
        </a:accent2>
        <a:accent3>
          <a:srgbClr val="AAB9D3"/>
        </a:accent3>
        <a:accent4>
          <a:srgbClr val="DADADA"/>
        </a:accent4>
        <a:accent5>
          <a:srgbClr val="AACACA"/>
        </a:accent5>
        <a:accent6>
          <a:srgbClr val="007BCF"/>
        </a:accent6>
        <a:hlink>
          <a:srgbClr val="99FF99"/>
        </a:hlink>
        <a:folHlink>
          <a:srgbClr val="AFE1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ipple 4">
        <a:dk1>
          <a:srgbClr val="9B69FF"/>
        </a:dk1>
        <a:lt1>
          <a:srgbClr val="FFFFFF"/>
        </a:lt1>
        <a:dk2>
          <a:srgbClr val="666699"/>
        </a:dk2>
        <a:lt2>
          <a:srgbClr val="D9D9FF"/>
        </a:lt2>
        <a:accent1>
          <a:srgbClr val="66CCFF"/>
        </a:accent1>
        <a:accent2>
          <a:srgbClr val="9966FF"/>
        </a:accent2>
        <a:accent3>
          <a:srgbClr val="B8B8CA"/>
        </a:accent3>
        <a:accent4>
          <a:srgbClr val="DADADA"/>
        </a:accent4>
        <a:accent5>
          <a:srgbClr val="B8E2FF"/>
        </a:accent5>
        <a:accent6>
          <a:srgbClr val="8A5CE7"/>
        </a:accent6>
        <a:hlink>
          <a:srgbClr val="0099CC"/>
        </a:hlink>
        <a:folHlink>
          <a:srgbClr val="0033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ipple 5">
        <a:dk1>
          <a:srgbClr val="008080"/>
        </a:dk1>
        <a:lt1>
          <a:srgbClr val="FFFFFF"/>
        </a:lt1>
        <a:dk2>
          <a:srgbClr val="006666"/>
        </a:dk2>
        <a:lt2>
          <a:srgbClr val="FFFFCC"/>
        </a:lt2>
        <a:accent1>
          <a:srgbClr val="0099FF"/>
        </a:accent1>
        <a:accent2>
          <a:srgbClr val="008080"/>
        </a:accent2>
        <a:accent3>
          <a:srgbClr val="AAB8B8"/>
        </a:accent3>
        <a:accent4>
          <a:srgbClr val="DADADA"/>
        </a:accent4>
        <a:accent5>
          <a:srgbClr val="AACAFF"/>
        </a:accent5>
        <a:accent6>
          <a:srgbClr val="007373"/>
        </a:accent6>
        <a:hlink>
          <a:srgbClr val="1ACE9F"/>
        </a:hlink>
        <a:folHlink>
          <a:srgbClr val="A5B5CD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ipple 6">
        <a:dk1>
          <a:srgbClr val="CDD9D1"/>
        </a:dk1>
        <a:lt1>
          <a:srgbClr val="FFFFFF"/>
        </a:lt1>
        <a:dk2>
          <a:srgbClr val="A3BBA9"/>
        </a:dk2>
        <a:lt2>
          <a:srgbClr val="007D80"/>
        </a:lt2>
        <a:accent1>
          <a:srgbClr val="9CA8A4"/>
        </a:accent1>
        <a:accent2>
          <a:srgbClr val="CBD7CE"/>
        </a:accent2>
        <a:accent3>
          <a:srgbClr val="CEDAD1"/>
        </a:accent3>
        <a:accent4>
          <a:srgbClr val="DADADA"/>
        </a:accent4>
        <a:accent5>
          <a:srgbClr val="CBD1CF"/>
        </a:accent5>
        <a:accent6>
          <a:srgbClr val="B8C3BA"/>
        </a:accent6>
        <a:hlink>
          <a:srgbClr val="009900"/>
        </a:hlink>
        <a:folHlink>
          <a:srgbClr val="0099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ipple 7">
        <a:dk1>
          <a:srgbClr val="686B5D"/>
        </a:dk1>
        <a:lt1>
          <a:srgbClr val="DCDAD0"/>
        </a:lt1>
        <a:dk2>
          <a:srgbClr val="525040"/>
        </a:dk2>
        <a:lt2>
          <a:srgbClr val="D3D2A6"/>
        </a:lt2>
        <a:accent1>
          <a:srgbClr val="5D8770"/>
        </a:accent1>
        <a:accent2>
          <a:srgbClr val="686B5D"/>
        </a:accent2>
        <a:accent3>
          <a:srgbClr val="B3B3AF"/>
        </a:accent3>
        <a:accent4>
          <a:srgbClr val="BCBAB1"/>
        </a:accent4>
        <a:accent5>
          <a:srgbClr val="B6C3BB"/>
        </a:accent5>
        <a:accent6>
          <a:srgbClr val="5E6053"/>
        </a:accent6>
        <a:hlink>
          <a:srgbClr val="85B7A9"/>
        </a:hlink>
        <a:folHlink>
          <a:srgbClr val="B8936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ipple 8">
        <a:dk1>
          <a:srgbClr val="000000"/>
        </a:dk1>
        <a:lt1>
          <a:srgbClr val="EAEAEA"/>
        </a:lt1>
        <a:dk2>
          <a:srgbClr val="000000"/>
        </a:dk2>
        <a:lt2>
          <a:srgbClr val="B2B2B2"/>
        </a:lt2>
        <a:accent1>
          <a:srgbClr val="A4BCC4"/>
        </a:accent1>
        <a:accent2>
          <a:srgbClr val="FFFFFF"/>
        </a:accent2>
        <a:accent3>
          <a:srgbClr val="F3F3F3"/>
        </a:accent3>
        <a:accent4>
          <a:srgbClr val="000000"/>
        </a:accent4>
        <a:accent5>
          <a:srgbClr val="CFDADE"/>
        </a:accent5>
        <a:accent6>
          <a:srgbClr val="E7E7E7"/>
        </a:accent6>
        <a:hlink>
          <a:srgbClr val="0066FF"/>
        </a:hlink>
        <a:folHlink>
          <a:srgbClr val="00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ipple 9">
        <a:dk1>
          <a:srgbClr val="000000"/>
        </a:dk1>
        <a:lt1>
          <a:srgbClr val="D7D1B9"/>
        </a:lt1>
        <a:dk2>
          <a:srgbClr val="B39257"/>
        </a:dk2>
        <a:lt2>
          <a:srgbClr val="B1A887"/>
        </a:lt2>
        <a:accent1>
          <a:srgbClr val="FFCC66"/>
        </a:accent1>
        <a:accent2>
          <a:srgbClr val="E6E3AC"/>
        </a:accent2>
        <a:accent3>
          <a:srgbClr val="E8E5D9"/>
        </a:accent3>
        <a:accent4>
          <a:srgbClr val="000000"/>
        </a:accent4>
        <a:accent5>
          <a:srgbClr val="FFE2B8"/>
        </a:accent5>
        <a:accent6>
          <a:srgbClr val="D0CE9B"/>
        </a:accent6>
        <a:hlink>
          <a:srgbClr val="666633"/>
        </a:hlink>
        <a:folHlink>
          <a:srgbClr val="9C98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Ripple</Template>
  <TotalTime>1153</TotalTime>
  <Words>2728</Words>
  <Application>Microsoft Office PowerPoint</Application>
  <PresentationFormat>On-screen Show (4:3)</PresentationFormat>
  <Paragraphs>658</Paragraphs>
  <Slides>85</Slides>
  <Notes>15</Notes>
  <HiddenSlides>37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85</vt:i4>
      </vt:variant>
    </vt:vector>
  </HeadingPairs>
  <TitlesOfParts>
    <vt:vector size="86" baseType="lpstr">
      <vt:lpstr>Ripple</vt:lpstr>
      <vt:lpstr>Slide 1</vt:lpstr>
      <vt:lpstr>CUDA: Introduction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Terms</vt:lpstr>
      <vt:lpstr>Motivation</vt:lpstr>
      <vt:lpstr>CPU vs. GPU</vt:lpstr>
      <vt:lpstr>CPU vs. GPU - Hardware</vt:lpstr>
      <vt:lpstr>Traditional Graphics Pipeline</vt:lpstr>
      <vt:lpstr>Pixel / Thread Processing</vt:lpstr>
      <vt:lpstr>GPU Architecture</vt:lpstr>
      <vt:lpstr>Processing Element</vt:lpstr>
      <vt:lpstr>Memory Architecture</vt:lpstr>
      <vt:lpstr>Data-parallel Programming</vt:lpstr>
      <vt:lpstr>Hardware Requirements</vt:lpstr>
      <vt:lpstr>Slide 27</vt:lpstr>
      <vt:lpstr>Acknowledgements</vt:lpstr>
      <vt:lpstr>A Gentle Introduction to CUDA Programming</vt:lpstr>
      <vt:lpstr>Credits</vt:lpstr>
      <vt:lpstr>Software Requirements/Tools</vt:lpstr>
      <vt:lpstr>To compute, we need to: </vt:lpstr>
      <vt:lpstr>A GPU is a specialized computer</vt:lpstr>
      <vt:lpstr>Initially:</vt:lpstr>
      <vt:lpstr>Allocate Memory in the GPU card</vt:lpstr>
      <vt:lpstr>Copy content from the host’s memory to the GPU card memory</vt:lpstr>
      <vt:lpstr>Execute code on the GPU</vt:lpstr>
      <vt:lpstr>Copy results back to the host memory</vt:lpstr>
      <vt:lpstr>The Kernel</vt:lpstr>
      <vt:lpstr>Grid Size and Block Size</vt:lpstr>
      <vt:lpstr>Block Size</vt:lpstr>
      <vt:lpstr>In the GPU:</vt:lpstr>
      <vt:lpstr>Let’s look at a very simple example</vt:lpstr>
      <vt:lpstr>simple.c</vt:lpstr>
      <vt:lpstr>simple.cu</vt:lpstr>
      <vt:lpstr>fillArray (part 1)</vt:lpstr>
      <vt:lpstr>fillArray (part 2)</vt:lpstr>
      <vt:lpstr>simple.cu (cont.)</vt:lpstr>
      <vt:lpstr>cu_fillArray</vt:lpstr>
      <vt:lpstr>To compile:</vt:lpstr>
      <vt:lpstr>What are those blockIds and threadIds?</vt:lpstr>
      <vt:lpstr>In the GPU:</vt:lpstr>
      <vt:lpstr>Hands-on Activity</vt:lpstr>
      <vt:lpstr>This can be extended to 2 dimensions</vt:lpstr>
      <vt:lpstr>When the kernel is called:</vt:lpstr>
      <vt:lpstr>Another Example: saxpy</vt:lpstr>
      <vt:lpstr>Traditional Sequential Code</vt:lpstr>
      <vt:lpstr>CUDA Code</vt:lpstr>
      <vt:lpstr>Keeping Multiprocessors in mind…</vt:lpstr>
      <vt:lpstr>“Warps”</vt:lpstr>
      <vt:lpstr>A Real Application</vt:lpstr>
      <vt:lpstr>Definition</vt:lpstr>
      <vt:lpstr>Algorithms</vt:lpstr>
      <vt:lpstr>Lends itself to implementation on a GPU…</vt:lpstr>
      <vt:lpstr>Demo on cuda…</vt:lpstr>
      <vt:lpstr>Tips for improving performance</vt:lpstr>
      <vt:lpstr>Memory Alignment</vt:lpstr>
      <vt:lpstr>Allocating 2D arrays with “pitch”</vt:lpstr>
      <vt:lpstr> Pitch</vt:lpstr>
      <vt:lpstr>A simple example:</vt:lpstr>
      <vt:lpstr>Key portions of the code (1)</vt:lpstr>
      <vt:lpstr>Key portions of the code (2)</vt:lpstr>
      <vt:lpstr>In the kernel:</vt:lpstr>
      <vt:lpstr>The call to the kernel</vt:lpstr>
      <vt:lpstr>pitch  Divide work by rows</vt:lpstr>
      <vt:lpstr> Dividing the work by blocks:</vt:lpstr>
      <vt:lpstr>An application that uses pitch: Mandelbrot</vt:lpstr>
      <vt:lpstr>Demo: Comparison</vt:lpstr>
      <vt:lpstr>Performance Tip: Block Size </vt:lpstr>
      <vt:lpstr>Performance Tip: Grid Size</vt:lpstr>
      <vt:lpstr>Performance Tip: Code Divergance</vt:lpstr>
      <vt:lpstr>Performance Tip: Memory Latency</vt:lpstr>
      <vt:lpstr>Performance Tip: Memory Reads</vt:lpstr>
      <vt:lpstr>Watchdog timer</vt:lpstr>
      <vt:lpstr>Resources on line</vt:lpstr>
    </vt:vector>
  </TitlesOfParts>
  <Company>GVSU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Multi-Core Processors  Multi-Threaded Programming</dc:title>
  <dc:creator>Prof. Greg Wolffe</dc:creator>
  <cp:lastModifiedBy>Lenovo User</cp:lastModifiedBy>
  <cp:revision>30</cp:revision>
  <dcterms:created xsi:type="dcterms:W3CDTF">2008-07-05T18:52:47Z</dcterms:created>
  <dcterms:modified xsi:type="dcterms:W3CDTF">2010-05-03T18:15:14Z</dcterms:modified>
</cp:coreProperties>
</file>